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3692" r:id="rId2"/>
  </p:sldMasterIdLst>
  <p:notesMasterIdLst>
    <p:notesMasterId r:id="rId37"/>
  </p:notesMasterIdLst>
  <p:sldIdLst>
    <p:sldId id="258" r:id="rId3"/>
    <p:sldId id="257" r:id="rId4"/>
    <p:sldId id="256" r:id="rId5"/>
    <p:sldId id="287" r:id="rId6"/>
    <p:sldId id="485" r:id="rId7"/>
    <p:sldId id="486" r:id="rId8"/>
    <p:sldId id="336" r:id="rId9"/>
    <p:sldId id="481" r:id="rId10"/>
    <p:sldId id="477" r:id="rId11"/>
    <p:sldId id="274" r:id="rId12"/>
    <p:sldId id="259" r:id="rId13"/>
    <p:sldId id="331" r:id="rId14"/>
    <p:sldId id="492" r:id="rId15"/>
    <p:sldId id="489" r:id="rId16"/>
    <p:sldId id="488" r:id="rId17"/>
    <p:sldId id="270" r:id="rId18"/>
    <p:sldId id="306" r:id="rId19"/>
    <p:sldId id="271" r:id="rId20"/>
    <p:sldId id="284" r:id="rId21"/>
    <p:sldId id="314" r:id="rId22"/>
    <p:sldId id="503" r:id="rId23"/>
    <p:sldId id="272" r:id="rId24"/>
    <p:sldId id="484" r:id="rId25"/>
    <p:sldId id="285" r:id="rId26"/>
    <p:sldId id="261" r:id="rId27"/>
    <p:sldId id="278" r:id="rId28"/>
    <p:sldId id="281" r:id="rId29"/>
    <p:sldId id="282" r:id="rId30"/>
    <p:sldId id="265" r:id="rId31"/>
    <p:sldId id="491" r:id="rId32"/>
    <p:sldId id="267" r:id="rId33"/>
    <p:sldId id="490" r:id="rId34"/>
    <p:sldId id="262" r:id="rId35"/>
    <p:sldId id="260" r:id="rId36"/>
  </p:sldIdLst>
  <p:sldSz cx="12192000" cy="6858000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Josefin Sans" pitchFamily="2" charset="0"/>
      <p:regular r:id="rId42"/>
      <p:bold r:id="rId43"/>
      <p:italic r:id="rId44"/>
      <p:boldItalic r:id="rId45"/>
    </p:embeddedFont>
    <p:embeddedFont>
      <p:font typeface="Kanit" panose="020B0604020202020204" charset="-34"/>
      <p:regular r:id="rId46"/>
      <p:bold r:id="rId47"/>
      <p:italic r:id="rId48"/>
      <p:boldItalic r:id="rId49"/>
    </p:embeddedFont>
    <p:embeddedFont>
      <p:font typeface="Times" panose="02020603050405020304" pitchFamily="18" charset="0"/>
      <p:regular r:id="rId50"/>
      <p:bold r:id="rId51"/>
      <p:italic r:id="rId52"/>
      <p:boldItalic r:id="rId5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A1A1"/>
    <a:srgbClr val="FFFFFF"/>
    <a:srgbClr val="586E75"/>
    <a:srgbClr val="FDCB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57" autoAdjust="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2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4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2.fntdata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7.fntdata"/><Relationship Id="rId52" Type="http://schemas.openxmlformats.org/officeDocument/2006/relationships/font" Target="fonts/font1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font" Target="fonts/font14.fntdata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C43F34-728B-435D-AD9F-01B65BE87EAD}" type="doc">
      <dgm:prSet loTypeId="urn:microsoft.com/office/officeart/2008/layout/AlternatingHexagons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A34FB354-478D-4AF0-8AEE-4EA709555F99}">
      <dgm:prSet phldrT="[Text]"/>
      <dgm:spPr/>
      <dgm:t>
        <a:bodyPr/>
        <a:lstStyle/>
        <a:p>
          <a:r>
            <a:rPr lang="en-US" dirty="0"/>
            <a:t>Save time</a:t>
          </a:r>
        </a:p>
      </dgm:t>
    </dgm:pt>
    <dgm:pt modelId="{029604E8-572A-4978-B030-13D4D244BCF6}" type="parTrans" cxnId="{7DCD4D5D-B17A-47AA-8E93-7DE4ADFF0E1C}">
      <dgm:prSet/>
      <dgm:spPr/>
      <dgm:t>
        <a:bodyPr/>
        <a:lstStyle/>
        <a:p>
          <a:endParaRPr lang="en-US"/>
        </a:p>
      </dgm:t>
    </dgm:pt>
    <dgm:pt modelId="{2FFD5A57-E35A-418C-BD9C-606029C3C47F}" type="sibTrans" cxnId="{7DCD4D5D-B17A-47AA-8E93-7DE4ADFF0E1C}">
      <dgm:prSet/>
      <dgm:spPr/>
      <dgm:t>
        <a:bodyPr/>
        <a:lstStyle/>
        <a:p>
          <a:r>
            <a:rPr lang="en-US" dirty="0"/>
            <a:t>Repetitive</a:t>
          </a:r>
          <a:br>
            <a:rPr lang="en-US" dirty="0"/>
          </a:br>
          <a:r>
            <a:rPr lang="en-US" dirty="0"/>
            <a:t>tasks</a:t>
          </a:r>
        </a:p>
      </dgm:t>
    </dgm:pt>
    <dgm:pt modelId="{58A35BD3-B232-403D-B374-44A7F53F29F5}">
      <dgm:prSet phldrT="[Text]"/>
      <dgm:spPr/>
      <dgm:t>
        <a:bodyPr/>
        <a:lstStyle/>
        <a:p>
          <a:r>
            <a:rPr lang="en-US" dirty="0"/>
            <a:t>24/7</a:t>
          </a:r>
        </a:p>
      </dgm:t>
    </dgm:pt>
    <dgm:pt modelId="{E63FC602-492D-415B-BF7B-59C289AFE279}" type="parTrans" cxnId="{4D298948-1F02-48CD-A0C1-ABC31A98785D}">
      <dgm:prSet/>
      <dgm:spPr/>
      <dgm:t>
        <a:bodyPr/>
        <a:lstStyle/>
        <a:p>
          <a:endParaRPr lang="en-US"/>
        </a:p>
      </dgm:t>
    </dgm:pt>
    <dgm:pt modelId="{FBBFD400-D64B-4F89-A37E-B3C959D21567}" type="sibTrans" cxnId="{4D298948-1F02-48CD-A0C1-ABC31A98785D}">
      <dgm:prSet custT="1"/>
      <dgm:spPr/>
      <dgm:t>
        <a:bodyPr/>
        <a:lstStyle/>
        <a:p>
          <a:r>
            <a:rPr lang="en-US" sz="1700" kern="1200">
              <a:latin typeface="Kanit"/>
              <a:ea typeface="+mn-ea"/>
              <a:cs typeface="+mn-cs"/>
            </a:rPr>
            <a:t>Save</a:t>
          </a:r>
          <a:r>
            <a:rPr lang="en-US" sz="2300" kern="1200"/>
            <a:t> </a:t>
          </a:r>
          <a:r>
            <a:rPr lang="en-US" sz="1700" kern="1200">
              <a:latin typeface="Kanit"/>
              <a:ea typeface="+mn-ea"/>
              <a:cs typeface="+mn-cs"/>
            </a:rPr>
            <a:t>budget</a:t>
          </a:r>
          <a:endParaRPr lang="en-US" sz="1700" kern="1200" dirty="0">
            <a:latin typeface="Kanit"/>
            <a:ea typeface="+mn-ea"/>
            <a:cs typeface="+mn-cs"/>
          </a:endParaRPr>
        </a:p>
      </dgm:t>
    </dgm:pt>
    <dgm:pt modelId="{4E2944A4-C564-45B1-A44F-9E0EE2185EFF}">
      <dgm:prSet phldrT="[Text]"/>
      <dgm:spPr/>
      <dgm:t>
        <a:bodyPr/>
        <a:lstStyle/>
        <a:p>
          <a:r>
            <a:rPr lang="en-US" dirty="0"/>
            <a:t>Work autonomously</a:t>
          </a:r>
        </a:p>
      </dgm:t>
    </dgm:pt>
    <dgm:pt modelId="{B81DA32B-C49F-48FF-AEEE-D13665D4A2F6}" type="parTrans" cxnId="{901DF5EA-6A28-46F1-A038-80681F586FBA}">
      <dgm:prSet/>
      <dgm:spPr/>
      <dgm:t>
        <a:bodyPr/>
        <a:lstStyle/>
        <a:p>
          <a:endParaRPr lang="en-US"/>
        </a:p>
      </dgm:t>
    </dgm:pt>
    <dgm:pt modelId="{B4C96938-787C-464A-872A-756B6710FE94}" type="sibTrans" cxnId="{901DF5EA-6A28-46F1-A038-80681F586FBA}">
      <dgm:prSet/>
      <dgm:spPr/>
      <dgm:t>
        <a:bodyPr/>
        <a:lstStyle/>
        <a:p>
          <a:endParaRPr lang="en-US"/>
        </a:p>
      </dgm:t>
    </dgm:pt>
    <dgm:pt modelId="{FA2A7359-3693-401D-A118-F8C7BFAC0EB7}">
      <dgm:prSet phldrT="[Text]"/>
      <dgm:spPr/>
      <dgm:t>
        <a:bodyPr/>
        <a:lstStyle/>
        <a:p>
          <a:r>
            <a:rPr lang="en-US" dirty="0"/>
            <a:t>Analyze</a:t>
          </a:r>
          <a:br>
            <a:rPr lang="en-US" dirty="0"/>
          </a:br>
          <a:r>
            <a:rPr lang="en-US" dirty="0"/>
            <a:t>Process</a:t>
          </a:r>
        </a:p>
      </dgm:t>
    </dgm:pt>
    <dgm:pt modelId="{9F0975A8-EB33-4A38-AAE8-B5A1926FD6F5}" type="parTrans" cxnId="{722B5C49-4675-40E8-B0C2-65BE5FF04FBA}">
      <dgm:prSet/>
      <dgm:spPr/>
      <dgm:t>
        <a:bodyPr/>
        <a:lstStyle/>
        <a:p>
          <a:endParaRPr lang="en-US"/>
        </a:p>
      </dgm:t>
    </dgm:pt>
    <dgm:pt modelId="{6A498B28-F5B6-4C38-A9B6-D2EDB89644B8}" type="sibTrans" cxnId="{722B5C49-4675-40E8-B0C2-65BE5FF04FBA}">
      <dgm:prSet/>
      <dgm:spPr/>
      <dgm:t>
        <a:bodyPr/>
        <a:lstStyle/>
        <a:p>
          <a:r>
            <a:rPr lang="en-US" dirty="0"/>
            <a:t>Integrate legacy systems</a:t>
          </a:r>
        </a:p>
      </dgm:t>
    </dgm:pt>
    <dgm:pt modelId="{F8A45E1E-EDEC-4E9C-834B-F04BBA02AE19}">
      <dgm:prSet phldrT="[Text]"/>
      <dgm:spPr/>
      <dgm:t>
        <a:bodyPr/>
        <a:lstStyle/>
        <a:p>
          <a:r>
            <a:rPr lang="en-US" dirty="0"/>
            <a:t>large volumes of data</a:t>
          </a:r>
        </a:p>
      </dgm:t>
    </dgm:pt>
    <dgm:pt modelId="{00BA3CE6-7EE1-458A-ADF5-9CB9B3BBFF91}" type="parTrans" cxnId="{6678DC74-DEB0-49C3-B9B5-4DCE4CA1D044}">
      <dgm:prSet/>
      <dgm:spPr/>
      <dgm:t>
        <a:bodyPr/>
        <a:lstStyle/>
        <a:p>
          <a:endParaRPr lang="en-US"/>
        </a:p>
      </dgm:t>
    </dgm:pt>
    <dgm:pt modelId="{E92D2078-3D63-42E5-9BD2-F5627C680E4F}" type="sibTrans" cxnId="{6678DC74-DEB0-49C3-B9B5-4DCE4CA1D044}">
      <dgm:prSet/>
      <dgm:spPr/>
      <dgm:t>
        <a:bodyPr/>
        <a:lstStyle/>
        <a:p>
          <a:endParaRPr lang="en-US"/>
        </a:p>
      </dgm:t>
    </dgm:pt>
    <dgm:pt modelId="{5DC2F6C7-DEFC-4143-8286-8FC49AF0BCAF}">
      <dgm:prSet phldrT="[Text]"/>
      <dgm:spPr/>
      <dgm:t>
        <a:bodyPr/>
        <a:lstStyle/>
        <a:p>
          <a:r>
            <a:rPr lang="en-US" dirty="0"/>
            <a:t>for employees</a:t>
          </a:r>
        </a:p>
      </dgm:t>
    </dgm:pt>
    <dgm:pt modelId="{45CA4E6D-15D2-4268-BCC2-A94334A7DE42}" type="sibTrans" cxnId="{CA9111A9-8317-4B3A-8404-A95B85FE94DB}">
      <dgm:prSet/>
      <dgm:spPr/>
      <dgm:t>
        <a:bodyPr/>
        <a:lstStyle/>
        <a:p>
          <a:endParaRPr lang="en-US"/>
        </a:p>
      </dgm:t>
    </dgm:pt>
    <dgm:pt modelId="{94DB56AF-3B47-47AB-BB66-0D5222EE00F1}" type="parTrans" cxnId="{CA9111A9-8317-4B3A-8404-A95B85FE94DB}">
      <dgm:prSet/>
      <dgm:spPr/>
      <dgm:t>
        <a:bodyPr/>
        <a:lstStyle/>
        <a:p>
          <a:endParaRPr lang="en-US"/>
        </a:p>
      </dgm:t>
    </dgm:pt>
    <dgm:pt modelId="{FC8DAE1C-6E4E-4EB7-9A00-BCCF45965375}" type="pres">
      <dgm:prSet presAssocID="{01C43F34-728B-435D-AD9F-01B65BE87EAD}" presName="Name0" presStyleCnt="0">
        <dgm:presLayoutVars>
          <dgm:chMax/>
          <dgm:chPref/>
          <dgm:dir/>
          <dgm:animLvl val="lvl"/>
        </dgm:presLayoutVars>
      </dgm:prSet>
      <dgm:spPr/>
    </dgm:pt>
    <dgm:pt modelId="{DD637DC6-47A1-4E2E-9626-013BFBF985BF}" type="pres">
      <dgm:prSet presAssocID="{A34FB354-478D-4AF0-8AEE-4EA709555F99}" presName="composite" presStyleCnt="0"/>
      <dgm:spPr/>
    </dgm:pt>
    <dgm:pt modelId="{8FC8632E-3C6A-4BCC-B837-2E6060ED2F47}" type="pres">
      <dgm:prSet presAssocID="{A34FB354-478D-4AF0-8AEE-4EA709555F99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6990B10F-FABB-484C-8F03-C25CFDCA3AB9}" type="pres">
      <dgm:prSet presAssocID="{A34FB354-478D-4AF0-8AEE-4EA709555F99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9ADE061F-C635-4091-AB44-1D86462E471C}" type="pres">
      <dgm:prSet presAssocID="{A34FB354-478D-4AF0-8AEE-4EA709555F99}" presName="BalanceSpacing" presStyleCnt="0"/>
      <dgm:spPr/>
    </dgm:pt>
    <dgm:pt modelId="{0CA72DEE-D114-4B4F-9148-CCF0897DE2B9}" type="pres">
      <dgm:prSet presAssocID="{A34FB354-478D-4AF0-8AEE-4EA709555F99}" presName="BalanceSpacing1" presStyleCnt="0"/>
      <dgm:spPr/>
    </dgm:pt>
    <dgm:pt modelId="{B8A590D0-AE38-4B7C-BFCF-0B2EFF066E68}" type="pres">
      <dgm:prSet presAssocID="{2FFD5A57-E35A-418C-BD9C-606029C3C47F}" presName="Accent1Text" presStyleLbl="node1" presStyleIdx="1" presStyleCnt="6"/>
      <dgm:spPr/>
    </dgm:pt>
    <dgm:pt modelId="{11462BF8-1C8A-4055-8712-B9719228EDA8}" type="pres">
      <dgm:prSet presAssocID="{2FFD5A57-E35A-418C-BD9C-606029C3C47F}" presName="spaceBetweenRectangles" presStyleCnt="0"/>
      <dgm:spPr/>
    </dgm:pt>
    <dgm:pt modelId="{C8B351E8-8FBB-4D59-B515-ABD154882787}" type="pres">
      <dgm:prSet presAssocID="{58A35BD3-B232-403D-B374-44A7F53F29F5}" presName="composite" presStyleCnt="0"/>
      <dgm:spPr/>
    </dgm:pt>
    <dgm:pt modelId="{82511A3C-654E-46B5-862C-F74D87754E5A}" type="pres">
      <dgm:prSet presAssocID="{58A35BD3-B232-403D-B374-44A7F53F29F5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CD42F78D-773D-4B00-BB01-C6317E450A85}" type="pres">
      <dgm:prSet presAssocID="{58A35BD3-B232-403D-B374-44A7F53F29F5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312F46D9-7CD1-48CA-9DC9-FE60ADDF8144}" type="pres">
      <dgm:prSet presAssocID="{58A35BD3-B232-403D-B374-44A7F53F29F5}" presName="BalanceSpacing" presStyleCnt="0"/>
      <dgm:spPr/>
    </dgm:pt>
    <dgm:pt modelId="{436201FE-1369-4616-AFAE-362B7EC28A30}" type="pres">
      <dgm:prSet presAssocID="{58A35BD3-B232-403D-B374-44A7F53F29F5}" presName="BalanceSpacing1" presStyleCnt="0"/>
      <dgm:spPr/>
    </dgm:pt>
    <dgm:pt modelId="{5722BBB7-7DDA-4A52-898F-5D43445A74A6}" type="pres">
      <dgm:prSet presAssocID="{FBBFD400-D64B-4F89-A37E-B3C959D21567}" presName="Accent1Text" presStyleLbl="node1" presStyleIdx="3" presStyleCnt="6"/>
      <dgm:spPr/>
    </dgm:pt>
    <dgm:pt modelId="{381A6AF6-53C3-443A-BAF3-62A23BA84848}" type="pres">
      <dgm:prSet presAssocID="{FBBFD400-D64B-4F89-A37E-B3C959D21567}" presName="spaceBetweenRectangles" presStyleCnt="0"/>
      <dgm:spPr/>
    </dgm:pt>
    <dgm:pt modelId="{1568CD7A-22D1-4D82-8C98-09CFEC73C800}" type="pres">
      <dgm:prSet presAssocID="{FA2A7359-3693-401D-A118-F8C7BFAC0EB7}" presName="composite" presStyleCnt="0"/>
      <dgm:spPr/>
    </dgm:pt>
    <dgm:pt modelId="{DC1D686E-AF3D-4C78-82BA-0F46BC51607E}" type="pres">
      <dgm:prSet presAssocID="{FA2A7359-3693-401D-A118-F8C7BFAC0EB7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D7B0421B-BDA7-4E90-941A-CC615D0AEAA2}" type="pres">
      <dgm:prSet presAssocID="{FA2A7359-3693-401D-A118-F8C7BFAC0EB7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E823AAC-37D9-4988-861A-33F603347546}" type="pres">
      <dgm:prSet presAssocID="{FA2A7359-3693-401D-A118-F8C7BFAC0EB7}" presName="BalanceSpacing" presStyleCnt="0"/>
      <dgm:spPr/>
    </dgm:pt>
    <dgm:pt modelId="{C62F535C-4DD0-4A1D-B455-868D4527C0DC}" type="pres">
      <dgm:prSet presAssocID="{FA2A7359-3693-401D-A118-F8C7BFAC0EB7}" presName="BalanceSpacing1" presStyleCnt="0"/>
      <dgm:spPr/>
    </dgm:pt>
    <dgm:pt modelId="{A12D0010-08A8-47DB-B49C-06CA82AA1789}" type="pres">
      <dgm:prSet presAssocID="{6A498B28-F5B6-4C38-A9B6-D2EDB89644B8}" presName="Accent1Text" presStyleLbl="node1" presStyleIdx="5" presStyleCnt="6"/>
      <dgm:spPr/>
    </dgm:pt>
  </dgm:ptLst>
  <dgm:cxnLst>
    <dgm:cxn modelId="{F5FABB17-5590-42E2-99D8-39BBE8F0CD52}" type="presOf" srcId="{F8A45E1E-EDEC-4E9C-834B-F04BBA02AE19}" destId="{D7B0421B-BDA7-4E90-941A-CC615D0AEAA2}" srcOrd="0" destOrd="0" presId="urn:microsoft.com/office/officeart/2008/layout/AlternatingHexagons"/>
    <dgm:cxn modelId="{E88AB61B-EC6C-4217-918F-7A7E93AC1ED2}" type="presOf" srcId="{2FFD5A57-E35A-418C-BD9C-606029C3C47F}" destId="{B8A590D0-AE38-4B7C-BFCF-0B2EFF066E68}" srcOrd="0" destOrd="0" presId="urn:microsoft.com/office/officeart/2008/layout/AlternatingHexagons"/>
    <dgm:cxn modelId="{1D351639-3287-40B2-A1C5-1DEC6B816689}" type="presOf" srcId="{A34FB354-478D-4AF0-8AEE-4EA709555F99}" destId="{8FC8632E-3C6A-4BCC-B837-2E6060ED2F47}" srcOrd="0" destOrd="0" presId="urn:microsoft.com/office/officeart/2008/layout/AlternatingHexagons"/>
    <dgm:cxn modelId="{7DCD4D5D-B17A-47AA-8E93-7DE4ADFF0E1C}" srcId="{01C43F34-728B-435D-AD9F-01B65BE87EAD}" destId="{A34FB354-478D-4AF0-8AEE-4EA709555F99}" srcOrd="0" destOrd="0" parTransId="{029604E8-572A-4978-B030-13D4D244BCF6}" sibTransId="{2FFD5A57-E35A-418C-BD9C-606029C3C47F}"/>
    <dgm:cxn modelId="{5031F345-FC5A-4831-874A-A5C6D52B55E7}" type="presOf" srcId="{4E2944A4-C564-45B1-A44F-9E0EE2185EFF}" destId="{CD42F78D-773D-4B00-BB01-C6317E450A85}" srcOrd="0" destOrd="0" presId="urn:microsoft.com/office/officeart/2008/layout/AlternatingHexagons"/>
    <dgm:cxn modelId="{4D298948-1F02-48CD-A0C1-ABC31A98785D}" srcId="{01C43F34-728B-435D-AD9F-01B65BE87EAD}" destId="{58A35BD3-B232-403D-B374-44A7F53F29F5}" srcOrd="1" destOrd="0" parTransId="{E63FC602-492D-415B-BF7B-59C289AFE279}" sibTransId="{FBBFD400-D64B-4F89-A37E-B3C959D21567}"/>
    <dgm:cxn modelId="{722B5C49-4675-40E8-B0C2-65BE5FF04FBA}" srcId="{01C43F34-728B-435D-AD9F-01B65BE87EAD}" destId="{FA2A7359-3693-401D-A118-F8C7BFAC0EB7}" srcOrd="2" destOrd="0" parTransId="{9F0975A8-EB33-4A38-AAE8-B5A1926FD6F5}" sibTransId="{6A498B28-F5B6-4C38-A9B6-D2EDB89644B8}"/>
    <dgm:cxn modelId="{722E7254-E2AD-466F-93BA-29320E255437}" type="presOf" srcId="{6A498B28-F5B6-4C38-A9B6-D2EDB89644B8}" destId="{A12D0010-08A8-47DB-B49C-06CA82AA1789}" srcOrd="0" destOrd="0" presId="urn:microsoft.com/office/officeart/2008/layout/AlternatingHexagons"/>
    <dgm:cxn modelId="{6678DC74-DEB0-49C3-B9B5-4DCE4CA1D044}" srcId="{FA2A7359-3693-401D-A118-F8C7BFAC0EB7}" destId="{F8A45E1E-EDEC-4E9C-834B-F04BBA02AE19}" srcOrd="0" destOrd="0" parTransId="{00BA3CE6-7EE1-458A-ADF5-9CB9B3BBFF91}" sibTransId="{E92D2078-3D63-42E5-9BD2-F5627C680E4F}"/>
    <dgm:cxn modelId="{404C2389-EA1A-4667-956E-903901FAF78D}" type="presOf" srcId="{01C43F34-728B-435D-AD9F-01B65BE87EAD}" destId="{FC8DAE1C-6E4E-4EB7-9A00-BCCF45965375}" srcOrd="0" destOrd="0" presId="urn:microsoft.com/office/officeart/2008/layout/AlternatingHexagons"/>
    <dgm:cxn modelId="{CA9111A9-8317-4B3A-8404-A95B85FE94DB}" srcId="{A34FB354-478D-4AF0-8AEE-4EA709555F99}" destId="{5DC2F6C7-DEFC-4143-8286-8FC49AF0BCAF}" srcOrd="0" destOrd="0" parTransId="{94DB56AF-3B47-47AB-BB66-0D5222EE00F1}" sibTransId="{45CA4E6D-15D2-4268-BCC2-A94334A7DE42}"/>
    <dgm:cxn modelId="{273F72AC-72F7-4ADB-8DD2-1AA2D4D6D358}" type="presOf" srcId="{FBBFD400-D64B-4F89-A37E-B3C959D21567}" destId="{5722BBB7-7DDA-4A52-898F-5D43445A74A6}" srcOrd="0" destOrd="0" presId="urn:microsoft.com/office/officeart/2008/layout/AlternatingHexagons"/>
    <dgm:cxn modelId="{18AB37D3-6A62-4D33-9401-620B06DE7F59}" type="presOf" srcId="{5DC2F6C7-DEFC-4143-8286-8FC49AF0BCAF}" destId="{6990B10F-FABB-484C-8F03-C25CFDCA3AB9}" srcOrd="0" destOrd="0" presId="urn:microsoft.com/office/officeart/2008/layout/AlternatingHexagons"/>
    <dgm:cxn modelId="{901DF5EA-6A28-46F1-A038-80681F586FBA}" srcId="{58A35BD3-B232-403D-B374-44A7F53F29F5}" destId="{4E2944A4-C564-45B1-A44F-9E0EE2185EFF}" srcOrd="0" destOrd="0" parTransId="{B81DA32B-C49F-48FF-AEEE-D13665D4A2F6}" sibTransId="{B4C96938-787C-464A-872A-756B6710FE94}"/>
    <dgm:cxn modelId="{981D80F2-5B96-499E-965A-B54508180F1F}" type="presOf" srcId="{58A35BD3-B232-403D-B374-44A7F53F29F5}" destId="{82511A3C-654E-46B5-862C-F74D87754E5A}" srcOrd="0" destOrd="0" presId="urn:microsoft.com/office/officeart/2008/layout/AlternatingHexagons"/>
    <dgm:cxn modelId="{5DC15EFD-8913-480B-96E4-9FADDA9DBE67}" type="presOf" srcId="{FA2A7359-3693-401D-A118-F8C7BFAC0EB7}" destId="{DC1D686E-AF3D-4C78-82BA-0F46BC51607E}" srcOrd="0" destOrd="0" presId="urn:microsoft.com/office/officeart/2008/layout/AlternatingHexagons"/>
    <dgm:cxn modelId="{E069C46D-8A73-4CAE-B957-FB0DCE518DC3}" type="presParOf" srcId="{FC8DAE1C-6E4E-4EB7-9A00-BCCF45965375}" destId="{DD637DC6-47A1-4E2E-9626-013BFBF985BF}" srcOrd="0" destOrd="0" presId="urn:microsoft.com/office/officeart/2008/layout/AlternatingHexagons"/>
    <dgm:cxn modelId="{B4E7807C-92CF-489B-B965-A8B94E9CA647}" type="presParOf" srcId="{DD637DC6-47A1-4E2E-9626-013BFBF985BF}" destId="{8FC8632E-3C6A-4BCC-B837-2E6060ED2F47}" srcOrd="0" destOrd="0" presId="urn:microsoft.com/office/officeart/2008/layout/AlternatingHexagons"/>
    <dgm:cxn modelId="{D4044657-279D-4334-84AF-D53F42C7355D}" type="presParOf" srcId="{DD637DC6-47A1-4E2E-9626-013BFBF985BF}" destId="{6990B10F-FABB-484C-8F03-C25CFDCA3AB9}" srcOrd="1" destOrd="0" presId="urn:microsoft.com/office/officeart/2008/layout/AlternatingHexagons"/>
    <dgm:cxn modelId="{FADB0F15-871C-49D9-84BB-CAE027A1AC92}" type="presParOf" srcId="{DD637DC6-47A1-4E2E-9626-013BFBF985BF}" destId="{9ADE061F-C635-4091-AB44-1D86462E471C}" srcOrd="2" destOrd="0" presId="urn:microsoft.com/office/officeart/2008/layout/AlternatingHexagons"/>
    <dgm:cxn modelId="{655D9256-B745-43F7-9888-E4FBADABEE8D}" type="presParOf" srcId="{DD637DC6-47A1-4E2E-9626-013BFBF985BF}" destId="{0CA72DEE-D114-4B4F-9148-CCF0897DE2B9}" srcOrd="3" destOrd="0" presId="urn:microsoft.com/office/officeart/2008/layout/AlternatingHexagons"/>
    <dgm:cxn modelId="{03C1767B-F55A-451E-A46B-F068F048649B}" type="presParOf" srcId="{DD637DC6-47A1-4E2E-9626-013BFBF985BF}" destId="{B8A590D0-AE38-4B7C-BFCF-0B2EFF066E68}" srcOrd="4" destOrd="0" presId="urn:microsoft.com/office/officeart/2008/layout/AlternatingHexagons"/>
    <dgm:cxn modelId="{4CDD93BC-1BE5-422C-A546-5EF7DA3A6396}" type="presParOf" srcId="{FC8DAE1C-6E4E-4EB7-9A00-BCCF45965375}" destId="{11462BF8-1C8A-4055-8712-B9719228EDA8}" srcOrd="1" destOrd="0" presId="urn:microsoft.com/office/officeart/2008/layout/AlternatingHexagons"/>
    <dgm:cxn modelId="{FCB216AA-1F55-47C7-9760-C69156373305}" type="presParOf" srcId="{FC8DAE1C-6E4E-4EB7-9A00-BCCF45965375}" destId="{C8B351E8-8FBB-4D59-B515-ABD154882787}" srcOrd="2" destOrd="0" presId="urn:microsoft.com/office/officeart/2008/layout/AlternatingHexagons"/>
    <dgm:cxn modelId="{A21D922C-7CF6-4CB2-BFEF-A919670F0E2C}" type="presParOf" srcId="{C8B351E8-8FBB-4D59-B515-ABD154882787}" destId="{82511A3C-654E-46B5-862C-F74D87754E5A}" srcOrd="0" destOrd="0" presId="urn:microsoft.com/office/officeart/2008/layout/AlternatingHexagons"/>
    <dgm:cxn modelId="{A355FBD1-1E5B-4F31-8B4E-6CFAE4163333}" type="presParOf" srcId="{C8B351E8-8FBB-4D59-B515-ABD154882787}" destId="{CD42F78D-773D-4B00-BB01-C6317E450A85}" srcOrd="1" destOrd="0" presId="urn:microsoft.com/office/officeart/2008/layout/AlternatingHexagons"/>
    <dgm:cxn modelId="{B28F4647-33AF-415A-BBE8-38B6E70E17D8}" type="presParOf" srcId="{C8B351E8-8FBB-4D59-B515-ABD154882787}" destId="{312F46D9-7CD1-48CA-9DC9-FE60ADDF8144}" srcOrd="2" destOrd="0" presId="urn:microsoft.com/office/officeart/2008/layout/AlternatingHexagons"/>
    <dgm:cxn modelId="{677B103F-006D-4187-9C44-E3542AD71585}" type="presParOf" srcId="{C8B351E8-8FBB-4D59-B515-ABD154882787}" destId="{436201FE-1369-4616-AFAE-362B7EC28A30}" srcOrd="3" destOrd="0" presId="urn:microsoft.com/office/officeart/2008/layout/AlternatingHexagons"/>
    <dgm:cxn modelId="{E821AA96-B70B-4763-BE44-32AF158560C1}" type="presParOf" srcId="{C8B351E8-8FBB-4D59-B515-ABD154882787}" destId="{5722BBB7-7DDA-4A52-898F-5D43445A74A6}" srcOrd="4" destOrd="0" presId="urn:microsoft.com/office/officeart/2008/layout/AlternatingHexagons"/>
    <dgm:cxn modelId="{94F65761-756D-42C6-9491-DB87566ABF11}" type="presParOf" srcId="{FC8DAE1C-6E4E-4EB7-9A00-BCCF45965375}" destId="{381A6AF6-53C3-443A-BAF3-62A23BA84848}" srcOrd="3" destOrd="0" presId="urn:microsoft.com/office/officeart/2008/layout/AlternatingHexagons"/>
    <dgm:cxn modelId="{47CC2DEA-D414-4845-A10D-8436673CF049}" type="presParOf" srcId="{FC8DAE1C-6E4E-4EB7-9A00-BCCF45965375}" destId="{1568CD7A-22D1-4D82-8C98-09CFEC73C800}" srcOrd="4" destOrd="0" presId="urn:microsoft.com/office/officeart/2008/layout/AlternatingHexagons"/>
    <dgm:cxn modelId="{8FE5D56F-072A-486E-80CE-440365ED42B6}" type="presParOf" srcId="{1568CD7A-22D1-4D82-8C98-09CFEC73C800}" destId="{DC1D686E-AF3D-4C78-82BA-0F46BC51607E}" srcOrd="0" destOrd="0" presId="urn:microsoft.com/office/officeart/2008/layout/AlternatingHexagons"/>
    <dgm:cxn modelId="{0EBBBBA6-6131-468D-A4E5-65BD08C2B2D4}" type="presParOf" srcId="{1568CD7A-22D1-4D82-8C98-09CFEC73C800}" destId="{D7B0421B-BDA7-4E90-941A-CC615D0AEAA2}" srcOrd="1" destOrd="0" presId="urn:microsoft.com/office/officeart/2008/layout/AlternatingHexagons"/>
    <dgm:cxn modelId="{5EF233FF-96D2-45B4-BE02-5BFB46AF8615}" type="presParOf" srcId="{1568CD7A-22D1-4D82-8C98-09CFEC73C800}" destId="{6E823AAC-37D9-4988-861A-33F603347546}" srcOrd="2" destOrd="0" presId="urn:microsoft.com/office/officeart/2008/layout/AlternatingHexagons"/>
    <dgm:cxn modelId="{9D667502-0194-4803-A746-D6AF60917836}" type="presParOf" srcId="{1568CD7A-22D1-4D82-8C98-09CFEC73C800}" destId="{C62F535C-4DD0-4A1D-B455-868D4527C0DC}" srcOrd="3" destOrd="0" presId="urn:microsoft.com/office/officeart/2008/layout/AlternatingHexagons"/>
    <dgm:cxn modelId="{11D9BF41-5A98-4207-A88B-E06436CEEC16}" type="presParOf" srcId="{1568CD7A-22D1-4D82-8C98-09CFEC73C800}" destId="{A12D0010-08A8-47DB-B49C-06CA82AA1789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DC24C1-9A19-4140-BD5E-DE2F974E7133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481FA1E-FCF6-4582-A20C-DE9F1BF2CB6E}">
      <dgm:prSet phldrT="[Text]" custT="1"/>
      <dgm:spPr/>
      <dgm:t>
        <a:bodyPr/>
        <a:lstStyle/>
        <a:p>
          <a:r>
            <a:rPr lang="en-US" sz="2800" dirty="0"/>
            <a:t>Fast &amp; Cheap Implementation</a:t>
          </a:r>
        </a:p>
      </dgm:t>
    </dgm:pt>
    <dgm:pt modelId="{C9F88AF6-A187-4714-8632-6350D76D781B}" type="parTrans" cxnId="{B565CF97-0190-4081-B876-1D4F164F0D7A}">
      <dgm:prSet/>
      <dgm:spPr/>
      <dgm:t>
        <a:bodyPr/>
        <a:lstStyle/>
        <a:p>
          <a:endParaRPr lang="en-US"/>
        </a:p>
      </dgm:t>
    </dgm:pt>
    <dgm:pt modelId="{7A5B0E7C-7A3A-401C-AA41-3546109C7248}" type="sibTrans" cxnId="{B565CF97-0190-4081-B876-1D4F164F0D7A}">
      <dgm:prSet/>
      <dgm:spPr/>
      <dgm:t>
        <a:bodyPr/>
        <a:lstStyle/>
        <a:p>
          <a:endParaRPr lang="en-US"/>
        </a:p>
      </dgm:t>
    </dgm:pt>
    <dgm:pt modelId="{597710AB-C544-4839-BCB6-5E3CFCB905C3}">
      <dgm:prSet phldrT="[Text]" custT="1"/>
      <dgm:spPr/>
      <dgm:t>
        <a:bodyPr/>
        <a:lstStyle/>
        <a:p>
          <a:r>
            <a:rPr lang="en-US" sz="2800" dirty="0"/>
            <a:t>Easy to Support</a:t>
          </a:r>
        </a:p>
      </dgm:t>
    </dgm:pt>
    <dgm:pt modelId="{B655524E-94E1-402C-8129-2E76E28996B5}" type="parTrans" cxnId="{90EBFC80-2F68-4C32-966F-541D54654C28}">
      <dgm:prSet/>
      <dgm:spPr/>
      <dgm:t>
        <a:bodyPr/>
        <a:lstStyle/>
        <a:p>
          <a:endParaRPr lang="en-US"/>
        </a:p>
      </dgm:t>
    </dgm:pt>
    <dgm:pt modelId="{261455C1-4663-4820-B7FB-1B3EAEB14D3E}" type="sibTrans" cxnId="{90EBFC80-2F68-4C32-966F-541D54654C28}">
      <dgm:prSet/>
      <dgm:spPr/>
      <dgm:t>
        <a:bodyPr/>
        <a:lstStyle/>
        <a:p>
          <a:endParaRPr lang="en-US"/>
        </a:p>
      </dgm:t>
    </dgm:pt>
    <dgm:pt modelId="{9E5BC233-2535-48AF-9923-B668E8CFF6B6}">
      <dgm:prSet phldrT="[Text]" custT="1"/>
      <dgm:spPr/>
      <dgm:t>
        <a:bodyPr/>
        <a:lstStyle/>
        <a:p>
          <a:r>
            <a:rPr lang="en-US" sz="2000" dirty="0"/>
            <a:t>Local &amp; Remote Scheduled &amp; On Demand Execution</a:t>
          </a:r>
        </a:p>
      </dgm:t>
    </dgm:pt>
    <dgm:pt modelId="{3D6B72DA-0686-4CC8-A786-D03A400C7711}" type="parTrans" cxnId="{5476695B-37E5-4F1C-AE3B-9DC8185B256D}">
      <dgm:prSet/>
      <dgm:spPr/>
      <dgm:t>
        <a:bodyPr/>
        <a:lstStyle/>
        <a:p>
          <a:endParaRPr lang="en-US"/>
        </a:p>
      </dgm:t>
    </dgm:pt>
    <dgm:pt modelId="{E9519D8F-7988-486F-8357-3C38E1671FEF}" type="sibTrans" cxnId="{5476695B-37E5-4F1C-AE3B-9DC8185B256D}">
      <dgm:prSet/>
      <dgm:spPr/>
      <dgm:t>
        <a:bodyPr/>
        <a:lstStyle/>
        <a:p>
          <a:endParaRPr lang="en-US"/>
        </a:p>
      </dgm:t>
    </dgm:pt>
    <dgm:pt modelId="{32822CD0-48BA-43B6-94BD-B91B53E87566}">
      <dgm:prSet phldrT="[Text]" custT="1"/>
      <dgm:spPr/>
      <dgm:t>
        <a:bodyPr/>
        <a:lstStyle/>
        <a:p>
          <a:r>
            <a:rPr lang="en-US" sz="2800" dirty="0"/>
            <a:t>Data Access Control at UI Level</a:t>
          </a:r>
        </a:p>
      </dgm:t>
    </dgm:pt>
    <dgm:pt modelId="{3DBA7286-AE92-4C0F-BFA8-47319C823724}" type="parTrans" cxnId="{5CC0270C-FB0E-4F81-AF19-AA7A4C34F491}">
      <dgm:prSet/>
      <dgm:spPr/>
      <dgm:t>
        <a:bodyPr/>
        <a:lstStyle/>
        <a:p>
          <a:endParaRPr lang="en-US"/>
        </a:p>
      </dgm:t>
    </dgm:pt>
    <dgm:pt modelId="{046ADEFD-AFFB-42B0-8425-85875A1B8BCC}" type="sibTrans" cxnId="{5CC0270C-FB0E-4F81-AF19-AA7A4C34F491}">
      <dgm:prSet/>
      <dgm:spPr/>
      <dgm:t>
        <a:bodyPr/>
        <a:lstStyle/>
        <a:p>
          <a:endParaRPr lang="en-US"/>
        </a:p>
      </dgm:t>
    </dgm:pt>
    <dgm:pt modelId="{6E9FC9CC-0D22-413B-BFAE-D1A088BE6B07}">
      <dgm:prSet phldrT="[Text]" custT="1"/>
      <dgm:spPr/>
      <dgm:t>
        <a:bodyPr/>
        <a:lstStyle/>
        <a:p>
          <a:r>
            <a:rPr lang="en-US" sz="2800" dirty="0"/>
            <a:t>Uses Existing IT Systems</a:t>
          </a:r>
        </a:p>
      </dgm:t>
    </dgm:pt>
    <dgm:pt modelId="{2EB43FE2-1362-4A32-96FA-2F5A4A1453C7}" type="parTrans" cxnId="{9711116C-A6EB-418F-BBEC-62398EEF2CF5}">
      <dgm:prSet/>
      <dgm:spPr/>
      <dgm:t>
        <a:bodyPr/>
        <a:lstStyle/>
        <a:p>
          <a:endParaRPr lang="en-US"/>
        </a:p>
      </dgm:t>
    </dgm:pt>
    <dgm:pt modelId="{6FE43908-7FCC-47A5-A5A4-DF251D706D77}" type="sibTrans" cxnId="{9711116C-A6EB-418F-BBEC-62398EEF2CF5}">
      <dgm:prSet/>
      <dgm:spPr/>
      <dgm:t>
        <a:bodyPr/>
        <a:lstStyle/>
        <a:p>
          <a:endParaRPr lang="en-US"/>
        </a:p>
      </dgm:t>
    </dgm:pt>
    <dgm:pt modelId="{08EF9C53-33D5-47CF-850B-55B9398B9C90}" type="pres">
      <dgm:prSet presAssocID="{BFDC24C1-9A19-4140-BD5E-DE2F974E7133}" presName="diagram" presStyleCnt="0">
        <dgm:presLayoutVars>
          <dgm:dir/>
          <dgm:resizeHandles val="exact"/>
        </dgm:presLayoutVars>
      </dgm:prSet>
      <dgm:spPr/>
    </dgm:pt>
    <dgm:pt modelId="{DC859BD1-6A45-4BE8-8703-6B9520D10747}" type="pres">
      <dgm:prSet presAssocID="{0481FA1E-FCF6-4582-A20C-DE9F1BF2CB6E}" presName="node" presStyleLbl="node1" presStyleIdx="0" presStyleCnt="5">
        <dgm:presLayoutVars>
          <dgm:bulletEnabled val="1"/>
        </dgm:presLayoutVars>
      </dgm:prSet>
      <dgm:spPr/>
    </dgm:pt>
    <dgm:pt modelId="{FC576110-414C-4FE4-B3DB-D11E3A268F6F}" type="pres">
      <dgm:prSet presAssocID="{7A5B0E7C-7A3A-401C-AA41-3546109C7248}" presName="sibTrans" presStyleCnt="0"/>
      <dgm:spPr/>
    </dgm:pt>
    <dgm:pt modelId="{A00CD88B-F4AB-4D84-8E21-C5E2F7CF2991}" type="pres">
      <dgm:prSet presAssocID="{597710AB-C544-4839-BCB6-5E3CFCB905C3}" presName="node" presStyleLbl="node1" presStyleIdx="1" presStyleCnt="5">
        <dgm:presLayoutVars>
          <dgm:bulletEnabled val="1"/>
        </dgm:presLayoutVars>
      </dgm:prSet>
      <dgm:spPr/>
    </dgm:pt>
    <dgm:pt modelId="{63E308A5-FD45-42C1-8890-495C1A65FDD7}" type="pres">
      <dgm:prSet presAssocID="{261455C1-4663-4820-B7FB-1B3EAEB14D3E}" presName="sibTrans" presStyleCnt="0"/>
      <dgm:spPr/>
    </dgm:pt>
    <dgm:pt modelId="{41011F5E-0D6A-4CCE-9937-4D04A8B9907A}" type="pres">
      <dgm:prSet presAssocID="{9E5BC233-2535-48AF-9923-B668E8CFF6B6}" presName="node" presStyleLbl="node1" presStyleIdx="2" presStyleCnt="5">
        <dgm:presLayoutVars>
          <dgm:bulletEnabled val="1"/>
        </dgm:presLayoutVars>
      </dgm:prSet>
      <dgm:spPr/>
    </dgm:pt>
    <dgm:pt modelId="{2195803C-7110-4873-8964-0C437647E74A}" type="pres">
      <dgm:prSet presAssocID="{E9519D8F-7988-486F-8357-3C38E1671FEF}" presName="sibTrans" presStyleCnt="0"/>
      <dgm:spPr/>
    </dgm:pt>
    <dgm:pt modelId="{2137CF16-1400-4C07-B2B0-962E88E5F65F}" type="pres">
      <dgm:prSet presAssocID="{32822CD0-48BA-43B6-94BD-B91B53E87566}" presName="node" presStyleLbl="node1" presStyleIdx="3" presStyleCnt="5">
        <dgm:presLayoutVars>
          <dgm:bulletEnabled val="1"/>
        </dgm:presLayoutVars>
      </dgm:prSet>
      <dgm:spPr/>
    </dgm:pt>
    <dgm:pt modelId="{9306C651-7D2F-4CFB-B466-F5C70F835F1A}" type="pres">
      <dgm:prSet presAssocID="{046ADEFD-AFFB-42B0-8425-85875A1B8BCC}" presName="sibTrans" presStyleCnt="0"/>
      <dgm:spPr/>
    </dgm:pt>
    <dgm:pt modelId="{F0255510-B88E-461E-8892-B58132144919}" type="pres">
      <dgm:prSet presAssocID="{6E9FC9CC-0D22-413B-BFAE-D1A088BE6B07}" presName="node" presStyleLbl="node1" presStyleIdx="4" presStyleCnt="5">
        <dgm:presLayoutVars>
          <dgm:bulletEnabled val="1"/>
        </dgm:presLayoutVars>
      </dgm:prSet>
      <dgm:spPr/>
    </dgm:pt>
  </dgm:ptLst>
  <dgm:cxnLst>
    <dgm:cxn modelId="{5CC0270C-FB0E-4F81-AF19-AA7A4C34F491}" srcId="{BFDC24C1-9A19-4140-BD5E-DE2F974E7133}" destId="{32822CD0-48BA-43B6-94BD-B91B53E87566}" srcOrd="3" destOrd="0" parTransId="{3DBA7286-AE92-4C0F-BFA8-47319C823724}" sibTransId="{046ADEFD-AFFB-42B0-8425-85875A1B8BCC}"/>
    <dgm:cxn modelId="{FA303F18-232C-46D2-969A-44A6301D2187}" type="presOf" srcId="{32822CD0-48BA-43B6-94BD-B91B53E87566}" destId="{2137CF16-1400-4C07-B2B0-962E88E5F65F}" srcOrd="0" destOrd="0" presId="urn:microsoft.com/office/officeart/2005/8/layout/default"/>
    <dgm:cxn modelId="{5476695B-37E5-4F1C-AE3B-9DC8185B256D}" srcId="{BFDC24C1-9A19-4140-BD5E-DE2F974E7133}" destId="{9E5BC233-2535-48AF-9923-B668E8CFF6B6}" srcOrd="2" destOrd="0" parTransId="{3D6B72DA-0686-4CC8-A786-D03A400C7711}" sibTransId="{E9519D8F-7988-486F-8357-3C38E1671FEF}"/>
    <dgm:cxn modelId="{C7B12641-565C-4488-AD58-82C300AB0764}" type="presOf" srcId="{6E9FC9CC-0D22-413B-BFAE-D1A088BE6B07}" destId="{F0255510-B88E-461E-8892-B58132144919}" srcOrd="0" destOrd="0" presId="urn:microsoft.com/office/officeart/2005/8/layout/default"/>
    <dgm:cxn modelId="{9711116C-A6EB-418F-BBEC-62398EEF2CF5}" srcId="{BFDC24C1-9A19-4140-BD5E-DE2F974E7133}" destId="{6E9FC9CC-0D22-413B-BFAE-D1A088BE6B07}" srcOrd="4" destOrd="0" parTransId="{2EB43FE2-1362-4A32-96FA-2F5A4A1453C7}" sibTransId="{6FE43908-7FCC-47A5-A5A4-DF251D706D77}"/>
    <dgm:cxn modelId="{90EBFC80-2F68-4C32-966F-541D54654C28}" srcId="{BFDC24C1-9A19-4140-BD5E-DE2F974E7133}" destId="{597710AB-C544-4839-BCB6-5E3CFCB905C3}" srcOrd="1" destOrd="0" parTransId="{B655524E-94E1-402C-8129-2E76E28996B5}" sibTransId="{261455C1-4663-4820-B7FB-1B3EAEB14D3E}"/>
    <dgm:cxn modelId="{B565CF97-0190-4081-B876-1D4F164F0D7A}" srcId="{BFDC24C1-9A19-4140-BD5E-DE2F974E7133}" destId="{0481FA1E-FCF6-4582-A20C-DE9F1BF2CB6E}" srcOrd="0" destOrd="0" parTransId="{C9F88AF6-A187-4714-8632-6350D76D781B}" sibTransId="{7A5B0E7C-7A3A-401C-AA41-3546109C7248}"/>
    <dgm:cxn modelId="{7C1A0FAB-0B27-4AC4-A2F1-AD216C34565A}" type="presOf" srcId="{0481FA1E-FCF6-4582-A20C-DE9F1BF2CB6E}" destId="{DC859BD1-6A45-4BE8-8703-6B9520D10747}" srcOrd="0" destOrd="0" presId="urn:microsoft.com/office/officeart/2005/8/layout/default"/>
    <dgm:cxn modelId="{54D3A6B0-C988-413A-983B-B8AD08BF61A6}" type="presOf" srcId="{9E5BC233-2535-48AF-9923-B668E8CFF6B6}" destId="{41011F5E-0D6A-4CCE-9937-4D04A8B9907A}" srcOrd="0" destOrd="0" presId="urn:microsoft.com/office/officeart/2005/8/layout/default"/>
    <dgm:cxn modelId="{406DFADF-C89E-4BE2-A189-EDBF608C2B32}" type="presOf" srcId="{BFDC24C1-9A19-4140-BD5E-DE2F974E7133}" destId="{08EF9C53-33D5-47CF-850B-55B9398B9C90}" srcOrd="0" destOrd="0" presId="urn:microsoft.com/office/officeart/2005/8/layout/default"/>
    <dgm:cxn modelId="{4B8F34FA-CE2E-4CB8-9A01-47C86ED63E1E}" type="presOf" srcId="{597710AB-C544-4839-BCB6-5E3CFCB905C3}" destId="{A00CD88B-F4AB-4D84-8E21-C5E2F7CF2991}" srcOrd="0" destOrd="0" presId="urn:microsoft.com/office/officeart/2005/8/layout/default"/>
    <dgm:cxn modelId="{116F2959-0309-4445-9290-136D9FBBC036}" type="presParOf" srcId="{08EF9C53-33D5-47CF-850B-55B9398B9C90}" destId="{DC859BD1-6A45-4BE8-8703-6B9520D10747}" srcOrd="0" destOrd="0" presId="urn:microsoft.com/office/officeart/2005/8/layout/default"/>
    <dgm:cxn modelId="{BA089EBF-95F0-4A42-B75D-77D3EE7DFDCC}" type="presParOf" srcId="{08EF9C53-33D5-47CF-850B-55B9398B9C90}" destId="{FC576110-414C-4FE4-B3DB-D11E3A268F6F}" srcOrd="1" destOrd="0" presId="urn:microsoft.com/office/officeart/2005/8/layout/default"/>
    <dgm:cxn modelId="{2AC697EF-CF19-4FD2-8BEF-FFADBB683EE4}" type="presParOf" srcId="{08EF9C53-33D5-47CF-850B-55B9398B9C90}" destId="{A00CD88B-F4AB-4D84-8E21-C5E2F7CF2991}" srcOrd="2" destOrd="0" presId="urn:microsoft.com/office/officeart/2005/8/layout/default"/>
    <dgm:cxn modelId="{D47CC2BD-3070-458C-AE6D-32F7AAC9B4CE}" type="presParOf" srcId="{08EF9C53-33D5-47CF-850B-55B9398B9C90}" destId="{63E308A5-FD45-42C1-8890-495C1A65FDD7}" srcOrd="3" destOrd="0" presId="urn:microsoft.com/office/officeart/2005/8/layout/default"/>
    <dgm:cxn modelId="{8C45EA5C-CEEE-4CD2-85E9-D78E23433A1F}" type="presParOf" srcId="{08EF9C53-33D5-47CF-850B-55B9398B9C90}" destId="{41011F5E-0D6A-4CCE-9937-4D04A8B9907A}" srcOrd="4" destOrd="0" presId="urn:microsoft.com/office/officeart/2005/8/layout/default"/>
    <dgm:cxn modelId="{95435CE4-8275-4E02-AE5E-31BA00C0DE24}" type="presParOf" srcId="{08EF9C53-33D5-47CF-850B-55B9398B9C90}" destId="{2195803C-7110-4873-8964-0C437647E74A}" srcOrd="5" destOrd="0" presId="urn:microsoft.com/office/officeart/2005/8/layout/default"/>
    <dgm:cxn modelId="{25B59203-436C-4976-83DE-FAA46329B034}" type="presParOf" srcId="{08EF9C53-33D5-47CF-850B-55B9398B9C90}" destId="{2137CF16-1400-4C07-B2B0-962E88E5F65F}" srcOrd="6" destOrd="0" presId="urn:microsoft.com/office/officeart/2005/8/layout/default"/>
    <dgm:cxn modelId="{D32BA949-208E-49A0-B3DC-D8F74FD7C916}" type="presParOf" srcId="{08EF9C53-33D5-47CF-850B-55B9398B9C90}" destId="{9306C651-7D2F-4CFB-B466-F5C70F835F1A}" srcOrd="7" destOrd="0" presId="urn:microsoft.com/office/officeart/2005/8/layout/default"/>
    <dgm:cxn modelId="{7338FD00-96D6-4FBE-B0A5-7FBE9B2657A5}" type="presParOf" srcId="{08EF9C53-33D5-47CF-850B-55B9398B9C90}" destId="{F0255510-B88E-461E-8892-B5813214491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8632E-3C6A-4BCC-B837-2E6060ED2F47}">
      <dsp:nvSpPr>
        <dsp:cNvPr id="0" name=""/>
        <dsp:cNvSpPr/>
      </dsp:nvSpPr>
      <dsp:spPr>
        <a:xfrm rot="5400000">
          <a:off x="4810718" y="106588"/>
          <a:ext cx="1611684" cy="140216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Save time</a:t>
          </a:r>
        </a:p>
      </dsp:txBody>
      <dsp:txXfrm rot="-5400000">
        <a:off x="5133981" y="252983"/>
        <a:ext cx="965157" cy="1109376"/>
      </dsp:txXfrm>
    </dsp:sp>
    <dsp:sp modelId="{6990B10F-FABB-484C-8F03-C25CFDCA3AB9}">
      <dsp:nvSpPr>
        <dsp:cNvPr id="0" name=""/>
        <dsp:cNvSpPr/>
      </dsp:nvSpPr>
      <dsp:spPr>
        <a:xfrm>
          <a:off x="6360192" y="324165"/>
          <a:ext cx="1798639" cy="967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for employees</a:t>
          </a:r>
        </a:p>
      </dsp:txBody>
      <dsp:txXfrm>
        <a:off x="6360192" y="324165"/>
        <a:ext cx="1798639" cy="967010"/>
      </dsp:txXfrm>
    </dsp:sp>
    <dsp:sp modelId="{B8A590D0-AE38-4B7C-BFCF-0B2EFF066E68}">
      <dsp:nvSpPr>
        <dsp:cNvPr id="0" name=""/>
        <dsp:cNvSpPr/>
      </dsp:nvSpPr>
      <dsp:spPr>
        <a:xfrm rot="5400000">
          <a:off x="3296379" y="106588"/>
          <a:ext cx="1611684" cy="140216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Repetitive</a:t>
          </a:r>
          <a:br>
            <a:rPr lang="en-US" sz="1600" kern="1200" dirty="0"/>
          </a:br>
          <a:r>
            <a:rPr lang="en-US" sz="1600" kern="1200" dirty="0"/>
            <a:t>tasks</a:t>
          </a:r>
        </a:p>
      </dsp:txBody>
      <dsp:txXfrm rot="-5400000">
        <a:off x="3619642" y="252983"/>
        <a:ext cx="965157" cy="1109376"/>
      </dsp:txXfrm>
    </dsp:sp>
    <dsp:sp modelId="{82511A3C-654E-46B5-862C-F74D87754E5A}">
      <dsp:nvSpPr>
        <dsp:cNvPr id="0" name=""/>
        <dsp:cNvSpPr/>
      </dsp:nvSpPr>
      <dsp:spPr>
        <a:xfrm rot="5400000">
          <a:off x="4050648" y="1474586"/>
          <a:ext cx="1611684" cy="140216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24/7</a:t>
          </a:r>
        </a:p>
      </dsp:txBody>
      <dsp:txXfrm rot="-5400000">
        <a:off x="4373911" y="1620981"/>
        <a:ext cx="965157" cy="1109376"/>
      </dsp:txXfrm>
    </dsp:sp>
    <dsp:sp modelId="{CD42F78D-773D-4B00-BB01-C6317E450A85}">
      <dsp:nvSpPr>
        <dsp:cNvPr id="0" name=""/>
        <dsp:cNvSpPr/>
      </dsp:nvSpPr>
      <dsp:spPr>
        <a:xfrm>
          <a:off x="2356767" y="1692163"/>
          <a:ext cx="1740619" cy="967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Work autonomously</a:t>
          </a:r>
        </a:p>
      </dsp:txBody>
      <dsp:txXfrm>
        <a:off x="2356767" y="1692163"/>
        <a:ext cx="1740619" cy="967010"/>
      </dsp:txXfrm>
    </dsp:sp>
    <dsp:sp modelId="{5722BBB7-7DDA-4A52-898F-5D43445A74A6}">
      <dsp:nvSpPr>
        <dsp:cNvPr id="0" name=""/>
        <dsp:cNvSpPr/>
      </dsp:nvSpPr>
      <dsp:spPr>
        <a:xfrm rot="5400000">
          <a:off x="5564987" y="1474586"/>
          <a:ext cx="1611684" cy="140216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Kanit"/>
              <a:ea typeface="+mn-ea"/>
              <a:cs typeface="+mn-cs"/>
            </a:rPr>
            <a:t>Save</a:t>
          </a:r>
          <a:r>
            <a:rPr lang="en-US" sz="2300" kern="1200"/>
            <a:t> </a:t>
          </a:r>
          <a:r>
            <a:rPr lang="en-US" sz="1700" kern="1200">
              <a:latin typeface="Kanit"/>
              <a:ea typeface="+mn-ea"/>
              <a:cs typeface="+mn-cs"/>
            </a:rPr>
            <a:t>budget</a:t>
          </a:r>
          <a:endParaRPr lang="en-US" sz="1700" kern="1200" dirty="0">
            <a:latin typeface="Kanit"/>
            <a:ea typeface="+mn-ea"/>
            <a:cs typeface="+mn-cs"/>
          </a:endParaRPr>
        </a:p>
      </dsp:txBody>
      <dsp:txXfrm rot="-5400000">
        <a:off x="5888250" y="1620981"/>
        <a:ext cx="965157" cy="1109376"/>
      </dsp:txXfrm>
    </dsp:sp>
    <dsp:sp modelId="{DC1D686E-AF3D-4C78-82BA-0F46BC51607E}">
      <dsp:nvSpPr>
        <dsp:cNvPr id="0" name=""/>
        <dsp:cNvSpPr/>
      </dsp:nvSpPr>
      <dsp:spPr>
        <a:xfrm rot="5400000">
          <a:off x="4810718" y="2842584"/>
          <a:ext cx="1611684" cy="140216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Analyze</a:t>
          </a:r>
          <a:br>
            <a:rPr lang="en-US" sz="1700" kern="1200" dirty="0"/>
          </a:br>
          <a:r>
            <a:rPr lang="en-US" sz="1700" kern="1200" dirty="0"/>
            <a:t>Process</a:t>
          </a:r>
        </a:p>
      </dsp:txBody>
      <dsp:txXfrm rot="-5400000">
        <a:off x="5133981" y="2988979"/>
        <a:ext cx="965157" cy="1109376"/>
      </dsp:txXfrm>
    </dsp:sp>
    <dsp:sp modelId="{D7B0421B-BDA7-4E90-941A-CC615D0AEAA2}">
      <dsp:nvSpPr>
        <dsp:cNvPr id="0" name=""/>
        <dsp:cNvSpPr/>
      </dsp:nvSpPr>
      <dsp:spPr>
        <a:xfrm>
          <a:off x="6360192" y="3060161"/>
          <a:ext cx="1798639" cy="967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large volumes of data</a:t>
          </a:r>
        </a:p>
      </dsp:txBody>
      <dsp:txXfrm>
        <a:off x="6360192" y="3060161"/>
        <a:ext cx="1798639" cy="967010"/>
      </dsp:txXfrm>
    </dsp:sp>
    <dsp:sp modelId="{A12D0010-08A8-47DB-B49C-06CA82AA1789}">
      <dsp:nvSpPr>
        <dsp:cNvPr id="0" name=""/>
        <dsp:cNvSpPr/>
      </dsp:nvSpPr>
      <dsp:spPr>
        <a:xfrm rot="5400000">
          <a:off x="3296379" y="2842584"/>
          <a:ext cx="1611684" cy="140216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Integrate legacy systems</a:t>
          </a:r>
        </a:p>
      </dsp:txBody>
      <dsp:txXfrm rot="-5400000">
        <a:off x="3619642" y="2988979"/>
        <a:ext cx="965157" cy="11093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859BD1-6A45-4BE8-8703-6B9520D10747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Fast &amp; Cheap Implementation</a:t>
          </a:r>
        </a:p>
      </dsp:txBody>
      <dsp:txXfrm>
        <a:off x="0" y="39687"/>
        <a:ext cx="3286125" cy="1971675"/>
      </dsp:txXfrm>
    </dsp:sp>
    <dsp:sp modelId="{A00CD88B-F4AB-4D84-8E21-C5E2F7CF2991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Easy to Support</a:t>
          </a:r>
        </a:p>
      </dsp:txBody>
      <dsp:txXfrm>
        <a:off x="3614737" y="39687"/>
        <a:ext cx="3286125" cy="1971675"/>
      </dsp:txXfrm>
    </dsp:sp>
    <dsp:sp modelId="{41011F5E-0D6A-4CCE-9937-4D04A8B9907A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Local &amp; Remote Scheduled &amp; On Demand Execution</a:t>
          </a:r>
        </a:p>
      </dsp:txBody>
      <dsp:txXfrm>
        <a:off x="7229475" y="39687"/>
        <a:ext cx="3286125" cy="1971675"/>
      </dsp:txXfrm>
    </dsp:sp>
    <dsp:sp modelId="{2137CF16-1400-4C07-B2B0-962E88E5F65F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Data Access Control at UI Level</a:t>
          </a:r>
        </a:p>
      </dsp:txBody>
      <dsp:txXfrm>
        <a:off x="1807368" y="2339975"/>
        <a:ext cx="3286125" cy="1971675"/>
      </dsp:txXfrm>
    </dsp:sp>
    <dsp:sp modelId="{F0255510-B88E-461E-8892-B58132144919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Uses Existing IT Systems</a:t>
          </a:r>
        </a:p>
      </dsp:txBody>
      <dsp:txXfrm>
        <a:off x="5422106" y="2339975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58EEC-8263-439B-8673-DDEFCBAD3A93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4103B-8296-4801-B849-D9F9F8D68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22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A3F46957-5FA3-479A-B821-5A31C9DF9D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E650AF-CD21-4D07-BB6F-BFCDFA7AF10A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A08A5776-B011-4B2F-AF1D-E2F24E0F0C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15979BF2-7BD3-490B-AC3E-4839C12C47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9147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1274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40BFE7-216F-4BD5-BAA5-3D72B2900E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473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7D1C10-9DF2-48CB-8F0C-A5304B31B7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8E39AC-8862-450C-A349-E3C9481FE2D9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469364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2787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445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968AE6-0857-4224-9EE2-34FF77D785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8F748F-DAD7-40DA-BD4D-3784C10E4A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F22CC5-A30F-4E65-B9D3-181473A241E1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694259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9249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7631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9D3BA8-4802-4F5B-B889-F5F43175F2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1C719D-6813-4566-8D6F-2AA2147828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A7FB36-AF06-4234-9979-599DDA248025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247944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6604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17663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7989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66301D-6688-4CC7-B5B7-5F33F447C4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EA25E4-F60B-4C9C-BBDE-32C6763D2E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CE89BC-A3C1-4465-A2DF-152EB92895EF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3021887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6024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8399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DCF253-9C6A-4026-8868-C8244144D7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98655D-E3E0-438C-A34B-8D421B0209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399E9C-9465-434B-A7D7-AE3BDE41EF9F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573208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3DF52034-0AD1-4ADC-9D74-2F948A49CB4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- </a:t>
            </a:r>
            <a:fld id="{601138BB-ADD0-4EDB-92E3-6AD32B948F19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0101409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ECB7-5A5C-448A-BE0D-4C80732C1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F6C95-BC47-4658-BAB9-FC6E72F8C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043617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ECB7-5A5C-448A-BE0D-4C80732C1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F6C95-BC47-4658-BAB9-FC6E72F8C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4798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ECB7-5A5C-448A-BE0D-4C80732C1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F6C95-BC47-4658-BAB9-FC6E72F8C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06766E-FB35-4606-8CAE-08C6294C36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519EAF-800D-434C-856B-26AE45E447D4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4042321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A807-C36E-498A-A9EE-8E9F7ABC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FAF32-8FFF-46DD-830A-B04CB2C53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2322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B2D81F-5FF3-4EC4-905F-F66AB1235E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BCB100-20C9-4AAC-8399-DCAB64D621A4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51237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A807-C36E-498A-A9EE-8E9F7ABC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FAF32-8FFF-46DD-830A-B04CB2C53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874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A807-C36E-498A-A9EE-8E9F7ABC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FAF32-8FFF-46DD-830A-B04CB2C53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180E51-002E-4CDA-9FF3-0BC0F50755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26707F-D24A-4AAA-BC07-F9404EF8CE70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587377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0932"/>
            <a:ext cx="10515600" cy="1325563"/>
          </a:xfrm>
        </p:spPr>
        <p:txBody>
          <a:bodyPr/>
          <a:lstStyle>
            <a:lvl1pPr algn="ctr"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1378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0932"/>
            <a:ext cx="10515600" cy="1325563"/>
          </a:xfrm>
        </p:spPr>
        <p:txBody>
          <a:bodyPr/>
          <a:lstStyle>
            <a:lvl1pPr algn="ctr"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8860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0932"/>
            <a:ext cx="10515600" cy="1325563"/>
          </a:xfrm>
        </p:spPr>
        <p:txBody>
          <a:bodyPr/>
          <a:lstStyle>
            <a:lvl1pPr algn="ctr"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C40739-0A60-4A68-AE91-F6957930B6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7709E5-EE39-489C-86E1-67F953F0E483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62839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4201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7708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822737-3403-4E4E-97FA-DD67FE6F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EF1D94-856A-45A0-8C4D-2F603644BFAC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288083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Page: </a:t>
            </a:r>
            <a:fld id="{069E4B69-3EC5-465B-9719-354D7C91A9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1462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589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644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3283F6-49A1-41A3-AA01-AF24D564F9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6213BD6-1DDE-4C11-9D3B-F9325C09CB23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462953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8378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1331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5D2E43-E794-4452-9ED3-665DAB782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9324876-EC72-4CE9-9481-340E0EFD25D5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3477192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37BA77-6ACA-496F-9308-EA3A00D73AB3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B5EDC6-E01D-44EB-A03F-BD9BB310D8EA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7" y="6202535"/>
            <a:ext cx="1689452" cy="5737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B09E5E9-118C-4B1E-B3A3-60AF8DE7E815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®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F29F9C-7538-46C5-9B3E-2EA73F61640A}"/>
              </a:ext>
            </a:extLst>
          </p:cNvPr>
          <p:cNvSpPr txBox="1"/>
          <p:nvPr userDrawn="1"/>
        </p:nvSpPr>
        <p:spPr>
          <a:xfrm>
            <a:off x="838200" y="6396335"/>
            <a:ext cx="6827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D792D4-7F8A-4118-98CD-7F56A285D539}" type="slidenum">
              <a:rPr lang="en-US" sz="1200" smtClean="0">
                <a:solidFill>
                  <a:schemeClr val="tx1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dirty="0">
                <a:solidFill>
                  <a:srgbClr val="93A1A1"/>
                </a:solidFill>
              </a:rPr>
              <a:t>  |  </a:t>
            </a:r>
            <a:fld id="{AEFFB1E4-9BDB-4B08-8D8D-2B25DF1C9305}" type="datetime1">
              <a:rPr lang="en-US" sz="1000" smtClean="0">
                <a:solidFill>
                  <a:schemeClr val="tx1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11/16/2018</a:t>
            </a:fld>
            <a:r>
              <a:rPr lang="en-US" sz="1000" dirty="0"/>
              <a:t>  </a:t>
            </a:r>
            <a:r>
              <a:rPr lang="en-US" sz="1000" dirty="0">
                <a:solidFill>
                  <a:srgbClr val="93A1A1"/>
                </a:solidFill>
              </a:rPr>
              <a:t>  © Copyright 2006-2018 </a:t>
            </a:r>
            <a:r>
              <a:rPr lang="en-US" sz="1000" dirty="0" err="1">
                <a:solidFill>
                  <a:srgbClr val="93A1A1"/>
                </a:solidFill>
              </a:rPr>
              <a:t>Inflectra</a:t>
            </a:r>
            <a:r>
              <a:rPr lang="en-US" sz="1000" dirty="0">
                <a:solidFill>
                  <a:srgbClr val="93A1A1"/>
                </a:solidFill>
              </a:rPr>
              <a:t> Corporation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64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5" r:id="rId2"/>
    <p:sldLayoutId id="2147483716" r:id="rId3"/>
    <p:sldLayoutId id="2147483673" r:id="rId4"/>
    <p:sldLayoutId id="2147483660" r:id="rId5"/>
    <p:sldLayoutId id="2147483709" r:id="rId6"/>
    <p:sldLayoutId id="2147483652" r:id="rId7"/>
    <p:sldLayoutId id="2147483674" r:id="rId8"/>
    <p:sldLayoutId id="2147483663" r:id="rId9"/>
    <p:sldLayoutId id="2147483653" r:id="rId10"/>
    <p:sldLayoutId id="2147483675" r:id="rId11"/>
    <p:sldLayoutId id="2147483710" r:id="rId12"/>
    <p:sldLayoutId id="2147483656" r:id="rId13"/>
    <p:sldLayoutId id="2147483676" r:id="rId14"/>
    <p:sldLayoutId id="2147483711" r:id="rId15"/>
    <p:sldLayoutId id="2147483657" r:id="rId16"/>
    <p:sldLayoutId id="2147483677" r:id="rId17"/>
    <p:sldLayoutId id="2147483712" r:id="rId18"/>
    <p:sldLayoutId id="2147483658" r:id="rId19"/>
    <p:sldLayoutId id="2147483678" r:id="rId20"/>
    <p:sldLayoutId id="2147483713" r:id="rId21"/>
    <p:sldLayoutId id="2147483659" r:id="rId22"/>
    <p:sldLayoutId id="2147483679" r:id="rId23"/>
    <p:sldLayoutId id="2147483714" r:id="rId24"/>
    <p:sldLayoutId id="2147483719" r:id="rId2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C23B726-209D-4554-B472-76CF768AD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1498183-2849-4ACD-A774-3B0DF4A2E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E97783-AB4C-4ACD-A270-4A4DCB75F5FC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7" y="6202535"/>
            <a:ext cx="1689452" cy="5737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AF2E3DA-8A09-40A3-BBD4-63E8A4249472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13445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00" r:id="rId2"/>
    <p:sldLayoutId id="2147483701" r:id="rId3"/>
    <p:sldLayoutId id="2147483695" r:id="rId4"/>
    <p:sldLayoutId id="2147483704" r:id="rId5"/>
    <p:sldLayoutId id="2147483703" r:id="rId6"/>
    <p:sldLayoutId id="2147483654" r:id="rId7"/>
    <p:sldLayoutId id="2147483705" r:id="rId8"/>
    <p:sldLayoutId id="2147483706" r:id="rId9"/>
    <p:sldLayoutId id="2147483699" r:id="rId10"/>
    <p:sldLayoutId id="2147483707" r:id="rId11"/>
    <p:sldLayoutId id="2147483708" r:id="rId12"/>
    <p:sldLayoutId id="214748371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Josefin Sans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lcatel-lucent.com/" TargetMode="External"/><Relationship Id="rId13" Type="http://schemas.openxmlformats.org/officeDocument/2006/relationships/image" Target="../media/image15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10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7" Type="http://schemas.openxmlformats.org/officeDocument/2006/relationships/image" Target="../media/image12.png"/><Relationship Id="rId12" Type="http://schemas.openxmlformats.org/officeDocument/2006/relationships/hyperlink" Target="http://www.rockybrands.com/" TargetMode="External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2" Type="http://schemas.openxmlformats.org/officeDocument/2006/relationships/hyperlink" Target="http://www.ermscorp.com/" TargetMode="External"/><Relationship Id="rId16" Type="http://schemas.openxmlformats.org/officeDocument/2006/relationships/hyperlink" Target="http://www.swisslife.com/" TargetMode="External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epicor.com/" TargetMode="External"/><Relationship Id="rId11" Type="http://schemas.openxmlformats.org/officeDocument/2006/relationships/image" Target="../media/image14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5" Type="http://schemas.openxmlformats.org/officeDocument/2006/relationships/image" Target="../media/image11.png"/><Relationship Id="rId15" Type="http://schemas.openxmlformats.org/officeDocument/2006/relationships/image" Target="../media/image16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hyperlink" Target="http://www.asos.com/" TargetMode="External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hyperlink" Target="http://www.qld.gov.au/" TargetMode="External"/><Relationship Id="rId9" Type="http://schemas.openxmlformats.org/officeDocument/2006/relationships/image" Target="../media/image13.jpeg"/><Relationship Id="rId14" Type="http://schemas.openxmlformats.org/officeDocument/2006/relationships/hyperlink" Target="http://www.db.com/" TargetMode="External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26" Type="http://schemas.openxmlformats.org/officeDocument/2006/relationships/image" Target="../media/image71.png"/><Relationship Id="rId3" Type="http://schemas.openxmlformats.org/officeDocument/2006/relationships/image" Target="../media/image48.png"/><Relationship Id="rId21" Type="http://schemas.openxmlformats.org/officeDocument/2006/relationships/image" Target="../media/image66.png"/><Relationship Id="rId34" Type="http://schemas.openxmlformats.org/officeDocument/2006/relationships/image" Target="../media/image79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5" Type="http://schemas.openxmlformats.org/officeDocument/2006/relationships/image" Target="../media/image70.png"/><Relationship Id="rId33" Type="http://schemas.openxmlformats.org/officeDocument/2006/relationships/image" Target="../media/image78.png"/><Relationship Id="rId2" Type="http://schemas.openxmlformats.org/officeDocument/2006/relationships/image" Target="../media/image47.png"/><Relationship Id="rId16" Type="http://schemas.openxmlformats.org/officeDocument/2006/relationships/image" Target="../media/image61.jpeg"/><Relationship Id="rId20" Type="http://schemas.openxmlformats.org/officeDocument/2006/relationships/image" Target="../media/image65.png"/><Relationship Id="rId29" Type="http://schemas.openxmlformats.org/officeDocument/2006/relationships/image" Target="../media/image7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jpeg"/><Relationship Id="rId11" Type="http://schemas.openxmlformats.org/officeDocument/2006/relationships/image" Target="../media/image56.png"/><Relationship Id="rId24" Type="http://schemas.openxmlformats.org/officeDocument/2006/relationships/image" Target="../media/image69.png"/><Relationship Id="rId32" Type="http://schemas.openxmlformats.org/officeDocument/2006/relationships/image" Target="../media/image77.png"/><Relationship Id="rId5" Type="http://schemas.openxmlformats.org/officeDocument/2006/relationships/image" Target="../media/image50.jpeg"/><Relationship Id="rId15" Type="http://schemas.openxmlformats.org/officeDocument/2006/relationships/image" Target="../media/image60.png"/><Relationship Id="rId23" Type="http://schemas.openxmlformats.org/officeDocument/2006/relationships/image" Target="../media/image68.png"/><Relationship Id="rId28" Type="http://schemas.openxmlformats.org/officeDocument/2006/relationships/image" Target="../media/image73.png"/><Relationship Id="rId10" Type="http://schemas.openxmlformats.org/officeDocument/2006/relationships/image" Target="../media/image55.png"/><Relationship Id="rId19" Type="http://schemas.openxmlformats.org/officeDocument/2006/relationships/image" Target="../media/image64.png"/><Relationship Id="rId31" Type="http://schemas.openxmlformats.org/officeDocument/2006/relationships/image" Target="../media/image76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Relationship Id="rId22" Type="http://schemas.openxmlformats.org/officeDocument/2006/relationships/image" Target="../media/image67.png"/><Relationship Id="rId27" Type="http://schemas.openxmlformats.org/officeDocument/2006/relationships/image" Target="../media/image72.png"/><Relationship Id="rId30" Type="http://schemas.openxmlformats.org/officeDocument/2006/relationships/image" Target="../media/image7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69.png"/><Relationship Id="rId18" Type="http://schemas.openxmlformats.org/officeDocument/2006/relationships/image" Target="../media/image93.png"/><Relationship Id="rId3" Type="http://schemas.openxmlformats.org/officeDocument/2006/relationships/image" Target="../media/image80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17" Type="http://schemas.openxmlformats.org/officeDocument/2006/relationships/image" Target="../media/image92.png"/><Relationship Id="rId2" Type="http://schemas.openxmlformats.org/officeDocument/2006/relationships/image" Target="../media/image47.png"/><Relationship Id="rId16" Type="http://schemas.openxmlformats.org/officeDocument/2006/relationships/image" Target="../media/image91.png"/><Relationship Id="rId20" Type="http://schemas.openxmlformats.org/officeDocument/2006/relationships/image" Target="../media/image9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5" Type="http://schemas.openxmlformats.org/officeDocument/2006/relationships/image" Target="../media/image90.png"/><Relationship Id="rId10" Type="http://schemas.openxmlformats.org/officeDocument/2006/relationships/image" Target="../media/image86.png"/><Relationship Id="rId19" Type="http://schemas.openxmlformats.org/officeDocument/2006/relationships/image" Target="../media/image94.png"/><Relationship Id="rId4" Type="http://schemas.openxmlformats.org/officeDocument/2006/relationships/image" Target="../media/image53.png"/><Relationship Id="rId9" Type="http://schemas.openxmlformats.org/officeDocument/2006/relationships/image" Target="../media/image85.jpeg"/><Relationship Id="rId14" Type="http://schemas.openxmlformats.org/officeDocument/2006/relationships/image" Target="../media/image8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hyperlink" Target="https://youtu.be/L_2ibVvPTJA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FBF2BE3-2417-45A4-931E-57CD2D0B25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87358"/>
            <a:ext cx="9144000" cy="2387600"/>
          </a:xfrm>
        </p:spPr>
        <p:txBody>
          <a:bodyPr/>
          <a:lstStyle/>
          <a:p>
            <a:r>
              <a:rPr lang="en-US" dirty="0"/>
              <a:t>Ensuring Project Success </a:t>
            </a:r>
            <a:r>
              <a:rPr lang="en-US"/>
              <a:t>with SpiraTeam </a:t>
            </a:r>
            <a:r>
              <a:rPr lang="en-US" dirty="0"/>
              <a:t>&amp; Rapise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41D8CC-3EA2-489D-9D65-859C48EB01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446" y="318024"/>
            <a:ext cx="1638300" cy="8953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EB53D5-4E13-496B-B38C-0E8FCB58F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661" y="3412915"/>
            <a:ext cx="8725004" cy="271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081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1" name="Group 2">
            <a:extLst>
              <a:ext uri="{FF2B5EF4-FFF2-40B4-BE49-F238E27FC236}">
                <a16:creationId xmlns:a16="http://schemas.microsoft.com/office/drawing/2014/main" id="{2CB5AC6B-89F8-4755-BC8C-32B37DFC2BB8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3134651"/>
            <a:ext cx="8229600" cy="2103438"/>
            <a:chOff x="288" y="1818"/>
            <a:chExt cx="5424" cy="1325"/>
          </a:xfrm>
        </p:grpSpPr>
        <p:sp>
          <p:nvSpPr>
            <p:cNvPr id="27688" name="Line 3">
              <a:extLst>
                <a:ext uri="{FF2B5EF4-FFF2-40B4-BE49-F238E27FC236}">
                  <a16:creationId xmlns:a16="http://schemas.microsoft.com/office/drawing/2014/main" id="{D2FE2456-4A71-4E79-85C4-C848C0BBA4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2480"/>
              <a:ext cx="5424" cy="1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9" name="Line 4">
              <a:extLst>
                <a:ext uri="{FF2B5EF4-FFF2-40B4-BE49-F238E27FC236}">
                  <a16:creationId xmlns:a16="http://schemas.microsoft.com/office/drawing/2014/main" id="{B7AFA367-9747-43EE-B716-EF70D31178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3142"/>
              <a:ext cx="5424" cy="1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0" name="Line 5">
              <a:extLst>
                <a:ext uri="{FF2B5EF4-FFF2-40B4-BE49-F238E27FC236}">
                  <a16:creationId xmlns:a16="http://schemas.microsoft.com/office/drawing/2014/main" id="{E30B1C15-04F8-4B27-A505-767D5B1000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1818"/>
              <a:ext cx="5424" cy="1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52" name="Line 6">
            <a:extLst>
              <a:ext uri="{FF2B5EF4-FFF2-40B4-BE49-F238E27FC236}">
                <a16:creationId xmlns:a16="http://schemas.microsoft.com/office/drawing/2014/main" id="{5EA44F11-EE33-4B97-A992-83754E9312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34000" y="2077376"/>
            <a:ext cx="0" cy="411480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3" name="Rectangle 7">
            <a:extLst>
              <a:ext uri="{FF2B5EF4-FFF2-40B4-BE49-F238E27FC236}">
                <a16:creationId xmlns:a16="http://schemas.microsoft.com/office/drawing/2014/main" id="{50B5E29A-8F9B-450A-96C9-3CAB0432E2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Representative Customers</a:t>
            </a:r>
          </a:p>
        </p:txBody>
      </p:sp>
      <p:sp>
        <p:nvSpPr>
          <p:cNvPr id="27654" name="Rectangle 8">
            <a:extLst>
              <a:ext uri="{FF2B5EF4-FFF2-40B4-BE49-F238E27FC236}">
                <a16:creationId xmlns:a16="http://schemas.microsoft.com/office/drawing/2014/main" id="{1C1CAEA4-04F0-4186-B331-3200B34A70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23999"/>
            <a:ext cx="10515600" cy="4652964"/>
          </a:xfrm>
        </p:spPr>
        <p:txBody>
          <a:bodyPr/>
          <a:lstStyle/>
          <a:p>
            <a:r>
              <a:rPr lang="en-US" altLang="en-US" sz="2000" dirty="0"/>
              <a:t>The following are some of our customers:</a:t>
            </a:r>
          </a:p>
        </p:txBody>
      </p:sp>
      <p:pic>
        <p:nvPicPr>
          <p:cNvPr id="27655" name="Picture 9" descr="Emergency Response Management Services">
            <a:hlinkClick r:id="rId2"/>
            <a:extLst>
              <a:ext uri="{FF2B5EF4-FFF2-40B4-BE49-F238E27FC236}">
                <a16:creationId xmlns:a16="http://schemas.microsoft.com/office/drawing/2014/main" id="{23FAAD3B-74FF-46E9-BF94-1195572BE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6" y="4591976"/>
            <a:ext cx="11525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Text Box 11">
            <a:extLst>
              <a:ext uri="{FF2B5EF4-FFF2-40B4-BE49-F238E27FC236}">
                <a16:creationId xmlns:a16="http://schemas.microsoft.com/office/drawing/2014/main" id="{C20D4AA1-4819-4244-99DD-C843C02F4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077376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 dirty="0">
                <a:solidFill>
                  <a:srgbClr val="93A1A1"/>
                </a:solidFill>
              </a:rPr>
              <a:t>Energy &amp; Industrial</a:t>
            </a:r>
          </a:p>
        </p:txBody>
      </p:sp>
      <p:sp>
        <p:nvSpPr>
          <p:cNvPr id="27657" name="Text Box 12">
            <a:extLst>
              <a:ext uri="{FF2B5EF4-FFF2-40B4-BE49-F238E27FC236}">
                <a16:creationId xmlns:a16="http://schemas.microsoft.com/office/drawing/2014/main" id="{FDABAA77-258A-42B0-9B72-0A7715EA8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153701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 dirty="0">
                <a:solidFill>
                  <a:srgbClr val="93A1A1"/>
                </a:solidFill>
              </a:rPr>
              <a:t>Government</a:t>
            </a:r>
          </a:p>
        </p:txBody>
      </p:sp>
      <p:sp>
        <p:nvSpPr>
          <p:cNvPr id="27658" name="Text Box 13">
            <a:extLst>
              <a:ext uri="{FF2B5EF4-FFF2-40B4-BE49-F238E27FC236}">
                <a16:creationId xmlns:a16="http://schemas.microsoft.com/office/drawing/2014/main" id="{D897F1DC-66BA-407A-A470-B8709583B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07940"/>
            <a:ext cx="2667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rgbClr val="93A1A1"/>
                </a:solidFill>
              </a:rPr>
              <a:t>Retail &amp; Consumer Goods</a:t>
            </a:r>
          </a:p>
        </p:txBody>
      </p:sp>
      <p:sp>
        <p:nvSpPr>
          <p:cNvPr id="27659" name="Text Box 14">
            <a:extLst>
              <a:ext uri="{FF2B5EF4-FFF2-40B4-BE49-F238E27FC236}">
                <a16:creationId xmlns:a16="http://schemas.microsoft.com/office/drawing/2014/main" id="{24B2B496-2F82-486D-958A-B1ACEB0F2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230026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rgbClr val="93A1A1"/>
                </a:solidFill>
              </a:rPr>
              <a:t>Healthcare &amp; Bio-Technology</a:t>
            </a:r>
          </a:p>
        </p:txBody>
      </p:sp>
      <p:sp>
        <p:nvSpPr>
          <p:cNvPr id="27660" name="Text Box 15">
            <a:extLst>
              <a:ext uri="{FF2B5EF4-FFF2-40B4-BE49-F238E27FC236}">
                <a16:creationId xmlns:a16="http://schemas.microsoft.com/office/drawing/2014/main" id="{E49F3197-61DC-41BD-A3D5-DC4066906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077376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rgbClr val="93A1A1"/>
                </a:solidFill>
              </a:rPr>
              <a:t>Financial &amp; Business Services </a:t>
            </a:r>
          </a:p>
        </p:txBody>
      </p:sp>
      <p:sp>
        <p:nvSpPr>
          <p:cNvPr id="27661" name="Text Box 16">
            <a:extLst>
              <a:ext uri="{FF2B5EF4-FFF2-40B4-BE49-F238E27FC236}">
                <a16:creationId xmlns:a16="http://schemas.microsoft.com/office/drawing/2014/main" id="{75046156-E202-4E01-AD37-1FA5F5395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153701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rgbClr val="93A1A1"/>
                </a:solidFill>
              </a:rPr>
              <a:t>Information Technology</a:t>
            </a:r>
          </a:p>
        </p:txBody>
      </p:sp>
      <p:sp>
        <p:nvSpPr>
          <p:cNvPr id="27662" name="Text Box 17">
            <a:extLst>
              <a:ext uri="{FF2B5EF4-FFF2-40B4-BE49-F238E27FC236}">
                <a16:creationId xmlns:a16="http://schemas.microsoft.com/office/drawing/2014/main" id="{2DDF1B88-5BC9-447F-A2F6-28DEBC89B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307940"/>
            <a:ext cx="2667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rgbClr val="93A1A1"/>
                </a:solidFill>
              </a:rPr>
              <a:t>Transportation &amp; Hospitality</a:t>
            </a:r>
          </a:p>
        </p:txBody>
      </p:sp>
      <p:sp>
        <p:nvSpPr>
          <p:cNvPr id="27663" name="Text Box 18">
            <a:extLst>
              <a:ext uri="{FF2B5EF4-FFF2-40B4-BE49-F238E27FC236}">
                <a16:creationId xmlns:a16="http://schemas.microsoft.com/office/drawing/2014/main" id="{82E97BFE-72FE-4D3C-B3FC-5448CA5AD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230026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rgbClr val="93A1A1"/>
                </a:solidFill>
              </a:rPr>
              <a:t>Telecommunications</a:t>
            </a:r>
          </a:p>
        </p:txBody>
      </p:sp>
      <p:pic>
        <p:nvPicPr>
          <p:cNvPr id="27664" name="Picture 20" descr="Link to Queensland Government (www.qld.gov.au)">
            <a:hlinkClick r:id="rId4"/>
            <a:extLst>
              <a:ext uri="{FF2B5EF4-FFF2-40B4-BE49-F238E27FC236}">
                <a16:creationId xmlns:a16="http://schemas.microsoft.com/office/drawing/2014/main" id="{B3F05943-9901-42F4-80FB-BDD659D57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3477552"/>
            <a:ext cx="15906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Picture 30" descr="Epicor Logo">
            <a:hlinkClick r:id="rId6"/>
            <a:extLst>
              <a:ext uri="{FF2B5EF4-FFF2-40B4-BE49-F238E27FC236}">
                <a16:creationId xmlns:a16="http://schemas.microsoft.com/office/drawing/2014/main" id="{4622E24D-A1CB-4159-9C7A-2932D9F73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372777"/>
            <a:ext cx="23622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6" name="Picture 33" descr="Alcatel-Lucent">
            <a:hlinkClick r:id="rId8"/>
            <a:extLst>
              <a:ext uri="{FF2B5EF4-FFF2-40B4-BE49-F238E27FC236}">
                <a16:creationId xmlns:a16="http://schemas.microsoft.com/office/drawing/2014/main" id="{99F48275-124D-401D-A54F-CE4FC18A7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51" y="2458377"/>
            <a:ext cx="17621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7" name="Picture 35" descr="ASOS">
            <a:hlinkClick r:id="rId10"/>
            <a:extLst>
              <a:ext uri="{FF2B5EF4-FFF2-40B4-BE49-F238E27FC236}">
                <a16:creationId xmlns:a16="http://schemas.microsoft.com/office/drawing/2014/main" id="{1A55AA69-00F4-41BD-9328-F157B57B3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658776"/>
            <a:ext cx="901700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8" name="Picture 36" descr="Rocky Brands">
            <a:hlinkClick r:id="rId12"/>
            <a:extLst>
              <a:ext uri="{FF2B5EF4-FFF2-40B4-BE49-F238E27FC236}">
                <a16:creationId xmlns:a16="http://schemas.microsoft.com/office/drawing/2014/main" id="{D035C520-51C6-4728-A5AC-CAF2E8F6E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38" y="5463514"/>
            <a:ext cx="615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9" name="Picture 38" descr="Deutsch Bank">
            <a:hlinkClick r:id="rId14"/>
            <a:extLst>
              <a:ext uri="{FF2B5EF4-FFF2-40B4-BE49-F238E27FC236}">
                <a16:creationId xmlns:a16="http://schemas.microsoft.com/office/drawing/2014/main" id="{C48DB30B-D9C0-40A5-BCF5-8D471EBFE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458377"/>
            <a:ext cx="19050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0" name="Picture 39" descr="Swiss Life Group">
            <a:hlinkClick r:id="rId16"/>
            <a:extLst>
              <a:ext uri="{FF2B5EF4-FFF2-40B4-BE49-F238E27FC236}">
                <a16:creationId xmlns:a16="http://schemas.microsoft.com/office/drawing/2014/main" id="{4500E9FE-D45F-4EC6-8DD7-2B845ED4E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1" y="2382176"/>
            <a:ext cx="7905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1" name="Picture 1">
            <a:extLst>
              <a:ext uri="{FF2B5EF4-FFF2-40B4-BE49-F238E27FC236}">
                <a16:creationId xmlns:a16="http://schemas.microsoft.com/office/drawing/2014/main" id="{17CB485B-48D6-4CDA-9644-B6A91610FC0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1" y="2482190"/>
            <a:ext cx="124936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2" name="Picture 43">
            <a:extLst>
              <a:ext uri="{FF2B5EF4-FFF2-40B4-BE49-F238E27FC236}">
                <a16:creationId xmlns:a16="http://schemas.microsoft.com/office/drawing/2014/main" id="{9E1D36DE-14A7-4631-A9FE-77CAA7F28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4" y="1928152"/>
            <a:ext cx="9810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3" name="Picture 44">
            <a:extLst>
              <a:ext uri="{FF2B5EF4-FFF2-40B4-BE49-F238E27FC236}">
                <a16:creationId xmlns:a16="http://schemas.microsoft.com/office/drawing/2014/main" id="{9F932965-EDFB-4158-9614-94C7F0907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0" y="2420276"/>
            <a:ext cx="17795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4" name="Picture 45">
            <a:extLst>
              <a:ext uri="{FF2B5EF4-FFF2-40B4-BE49-F238E27FC236}">
                <a16:creationId xmlns:a16="http://schemas.microsoft.com/office/drawing/2014/main" id="{047D032F-2326-4EA4-AB62-2233D42AE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3229901"/>
            <a:ext cx="16192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5" name="Picture 46">
            <a:extLst>
              <a:ext uri="{FF2B5EF4-FFF2-40B4-BE49-F238E27FC236}">
                <a16:creationId xmlns:a16="http://schemas.microsoft.com/office/drawing/2014/main" id="{BBC4625D-1446-4B4B-AF13-C8073D9E2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6" y="3810927"/>
            <a:ext cx="15414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6" name="Picture 47">
            <a:extLst>
              <a:ext uri="{FF2B5EF4-FFF2-40B4-BE49-F238E27FC236}">
                <a16:creationId xmlns:a16="http://schemas.microsoft.com/office/drawing/2014/main" id="{9424A617-6C36-4630-B038-AFD009FCD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3595026"/>
            <a:ext cx="1619250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7" name="Picture 2" descr="Active Network LLC">
            <a:extLst>
              <a:ext uri="{FF2B5EF4-FFF2-40B4-BE49-F238E27FC236}">
                <a16:creationId xmlns:a16="http://schemas.microsoft.com/office/drawing/2014/main" id="{9228F5B1-3EFD-4EAB-8D3C-9FB7B46C9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1" y="5568289"/>
            <a:ext cx="15287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8" name="Picture 49">
            <a:extLst>
              <a:ext uri="{FF2B5EF4-FFF2-40B4-BE49-F238E27FC236}">
                <a16:creationId xmlns:a16="http://schemas.microsoft.com/office/drawing/2014/main" id="{E8B28AF3-5982-4C9C-8868-5519703F1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6" y="5511140"/>
            <a:ext cx="6699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9" name="Picture 50">
            <a:extLst>
              <a:ext uri="{FF2B5EF4-FFF2-40B4-BE49-F238E27FC236}">
                <a16:creationId xmlns:a16="http://schemas.microsoft.com/office/drawing/2014/main" id="{BDD64C1B-FC72-4EAA-A2B9-A00E1EF2D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582576"/>
            <a:ext cx="1887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0" name="Picture 51">
            <a:extLst>
              <a:ext uri="{FF2B5EF4-FFF2-40B4-BE49-F238E27FC236}">
                <a16:creationId xmlns:a16="http://schemas.microsoft.com/office/drawing/2014/main" id="{FD038C51-2643-4DEA-9013-B874AEF5F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914" y="4357027"/>
            <a:ext cx="15446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1" name="Picture 52">
            <a:extLst>
              <a:ext uri="{FF2B5EF4-FFF2-40B4-BE49-F238E27FC236}">
                <a16:creationId xmlns:a16="http://schemas.microsoft.com/office/drawing/2014/main" id="{18B99830-0C71-4765-A064-E6A1E85B4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6" y="4560227"/>
            <a:ext cx="142716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2" name="Picture 53">
            <a:extLst>
              <a:ext uri="{FF2B5EF4-FFF2-40B4-BE49-F238E27FC236}">
                <a16:creationId xmlns:a16="http://schemas.microsoft.com/office/drawing/2014/main" id="{74DCF725-EB60-46F3-847D-6CE859612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4590390"/>
            <a:ext cx="1700212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3" name="Picture 54">
            <a:extLst>
              <a:ext uri="{FF2B5EF4-FFF2-40B4-BE49-F238E27FC236}">
                <a16:creationId xmlns:a16="http://schemas.microsoft.com/office/drawing/2014/main" id="{93014669-AE0C-4B77-A588-85439FB2F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4506251"/>
            <a:ext cx="9080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4" name="Picture 55">
            <a:extLst>
              <a:ext uri="{FF2B5EF4-FFF2-40B4-BE49-F238E27FC236}">
                <a16:creationId xmlns:a16="http://schemas.microsoft.com/office/drawing/2014/main" id="{6E54352A-E1F1-4BB8-80BB-4F3F61D60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01" y="5611152"/>
            <a:ext cx="14827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5" name="Picture 56">
            <a:extLst>
              <a:ext uri="{FF2B5EF4-FFF2-40B4-BE49-F238E27FC236}">
                <a16:creationId xmlns:a16="http://schemas.microsoft.com/office/drawing/2014/main" id="{483269D6-0507-4D61-9945-35BDFFD1D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588" y="3372776"/>
            <a:ext cx="14097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6" name="Picture 57">
            <a:extLst>
              <a:ext uri="{FF2B5EF4-FFF2-40B4-BE49-F238E27FC236}">
                <a16:creationId xmlns:a16="http://schemas.microsoft.com/office/drawing/2014/main" id="{129024A3-61E6-4D5B-B477-DEE1E83B1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3715677"/>
            <a:ext cx="14287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7" name="Picture 58">
            <a:extLst>
              <a:ext uri="{FF2B5EF4-FFF2-40B4-BE49-F238E27FC236}">
                <a16:creationId xmlns:a16="http://schemas.microsoft.com/office/drawing/2014/main" id="{4AE5088F-CE82-49DD-9205-DEFB9C178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975" y="3545815"/>
            <a:ext cx="17097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861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87D3A-9499-4897-B949-1BB294658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SpiraTeam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5856BF-39FE-432F-8747-9548786511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Managing the Agile Software Lifecycle</a:t>
            </a:r>
          </a:p>
        </p:txBody>
      </p:sp>
    </p:spTree>
    <p:extLst>
      <p:ext uri="{BB962C8B-B14F-4D97-AF65-F5344CB8AC3E}">
        <p14:creationId xmlns:p14="http://schemas.microsoft.com/office/powerpoint/2010/main" val="2586817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4">
            <a:extLst>
              <a:ext uri="{FF2B5EF4-FFF2-40B4-BE49-F238E27FC236}">
                <a16:creationId xmlns:a16="http://schemas.microsoft.com/office/drawing/2014/main" id="{B2723F03-8818-4391-8B98-F2C8ED2762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Agile Approach</a:t>
            </a:r>
          </a:p>
        </p:txBody>
      </p:sp>
      <p:sp>
        <p:nvSpPr>
          <p:cNvPr id="11270" name="Rectangle 5">
            <a:extLst>
              <a:ext uri="{FF2B5EF4-FFF2-40B4-BE49-F238E27FC236}">
                <a16:creationId xmlns:a16="http://schemas.microsoft.com/office/drawing/2014/main" id="{98D9CA39-8994-4429-9ED3-78D35DCA64B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438183"/>
            <a:ext cx="10515600" cy="473878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Fast 2-week iterations / sprints</a:t>
            </a:r>
          </a:p>
          <a:p>
            <a:pPr eaLnBrk="1" hangingPunct="1"/>
            <a:r>
              <a:rPr lang="en-US" altLang="en-US" sz="2400" dirty="0"/>
              <a:t>Requirements, testing and development fully integrated</a:t>
            </a:r>
          </a:p>
        </p:txBody>
      </p:sp>
      <p:sp>
        <p:nvSpPr>
          <p:cNvPr id="11267" name="AutoShape 2">
            <a:extLst>
              <a:ext uri="{FF2B5EF4-FFF2-40B4-BE49-F238E27FC236}">
                <a16:creationId xmlns:a16="http://schemas.microsoft.com/office/drawing/2014/main" id="{D4928C21-F6F5-4696-B90D-54C7F76FB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5245965"/>
            <a:ext cx="228600" cy="228600"/>
          </a:xfrm>
          <a:prstGeom prst="diamond">
            <a:avLst/>
          </a:prstGeom>
          <a:solidFill>
            <a:srgbClr val="F7991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1268" name="AutoShape 3">
            <a:extLst>
              <a:ext uri="{FF2B5EF4-FFF2-40B4-BE49-F238E27FC236}">
                <a16:creationId xmlns:a16="http://schemas.microsoft.com/office/drawing/2014/main" id="{1B41504E-D6DA-4A81-94AB-19CEA6F07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5245965"/>
            <a:ext cx="228600" cy="228600"/>
          </a:xfrm>
          <a:prstGeom prst="diamond">
            <a:avLst/>
          </a:prstGeom>
          <a:solidFill>
            <a:srgbClr val="F7991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1271" name="Rectangle 6">
            <a:extLst>
              <a:ext uri="{FF2B5EF4-FFF2-40B4-BE49-F238E27FC236}">
                <a16:creationId xmlns:a16="http://schemas.microsoft.com/office/drawing/2014/main" id="{B87C2158-1596-4E13-9AC5-6A67AC53D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883765"/>
            <a:ext cx="1219200" cy="762000"/>
          </a:xfrm>
          <a:prstGeom prst="rect">
            <a:avLst/>
          </a:prstGeom>
          <a:solidFill>
            <a:srgbClr val="EAEAEA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Requirements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Gathering</a:t>
            </a:r>
            <a:endParaRPr lang="en-US" altLang="en-US" sz="24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11272" name="Rectangle 7">
            <a:extLst>
              <a:ext uri="{FF2B5EF4-FFF2-40B4-BE49-F238E27FC236}">
                <a16:creationId xmlns:a16="http://schemas.microsoft.com/office/drawing/2014/main" id="{77DF4F10-A241-4AC7-B2C2-B907F8482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883765"/>
            <a:ext cx="990600" cy="762000"/>
          </a:xfrm>
          <a:prstGeom prst="rect">
            <a:avLst/>
          </a:prstGeom>
          <a:solidFill>
            <a:srgbClr val="EAEAEA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Business Design</a:t>
            </a:r>
            <a:endParaRPr lang="en-US" altLang="en-US" sz="24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11273" name="Rectangle 8">
            <a:extLst>
              <a:ext uri="{FF2B5EF4-FFF2-40B4-BE49-F238E27FC236}">
                <a16:creationId xmlns:a16="http://schemas.microsoft.com/office/drawing/2014/main" id="{8E6B41A2-D438-4EDC-B5AC-0E6BA67B7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883765"/>
            <a:ext cx="838200" cy="762000"/>
          </a:xfrm>
          <a:prstGeom prst="rect">
            <a:avLst/>
          </a:prstGeom>
          <a:solidFill>
            <a:srgbClr val="EAEAEA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Unit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Testing</a:t>
            </a:r>
            <a:endParaRPr lang="en-US" altLang="en-US" sz="24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11274" name="Rectangle 9">
            <a:extLst>
              <a:ext uri="{FF2B5EF4-FFF2-40B4-BE49-F238E27FC236}">
                <a16:creationId xmlns:a16="http://schemas.microsoft.com/office/drawing/2014/main" id="{62E60694-264D-49A5-9E1B-35CFEC201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655165"/>
            <a:ext cx="8382000" cy="228600"/>
          </a:xfrm>
          <a:prstGeom prst="rect">
            <a:avLst/>
          </a:prstGeom>
          <a:solidFill>
            <a:schemeClr val="tx1">
              <a:alpha val="50195"/>
            </a:schemeClr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>
                <a:solidFill>
                  <a:srgbClr val="FFFFFF"/>
                </a:solidFill>
              </a:rPr>
              <a:t>Traditional Waterfall Methodology</a:t>
            </a:r>
            <a:endParaRPr lang="en-US" altLang="en-US" sz="1200" b="1" dirty="0">
              <a:solidFill>
                <a:srgbClr val="FFFFFF"/>
              </a:solidFill>
              <a:latin typeface="Times" panose="02020603050405020304" pitchFamily="18" charset="0"/>
            </a:endParaRPr>
          </a:p>
        </p:txBody>
      </p:sp>
      <p:sp>
        <p:nvSpPr>
          <p:cNvPr id="11275" name="AutoShape 10">
            <a:extLst>
              <a:ext uri="{FF2B5EF4-FFF2-40B4-BE49-F238E27FC236}">
                <a16:creationId xmlns:a16="http://schemas.microsoft.com/office/drawing/2014/main" id="{AC6CDDAF-D990-49AD-9D3D-A1CB01A6D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4600" y="3721965"/>
            <a:ext cx="228600" cy="228600"/>
          </a:xfrm>
          <a:prstGeom prst="diamond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1276" name="Text Box 11">
            <a:extLst>
              <a:ext uri="{FF2B5EF4-FFF2-40B4-BE49-F238E27FC236}">
                <a16:creationId xmlns:a16="http://schemas.microsoft.com/office/drawing/2014/main" id="{4604DA12-83C9-4555-85E5-80355D826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1426" y="3721966"/>
            <a:ext cx="127317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101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000" b="1">
                <a:solidFill>
                  <a:schemeClr val="tx1"/>
                </a:solidFill>
              </a:rPr>
              <a:t>Release Complete</a:t>
            </a:r>
          </a:p>
        </p:txBody>
      </p:sp>
      <p:sp>
        <p:nvSpPr>
          <p:cNvPr id="11277" name="Rectangle 12">
            <a:extLst>
              <a:ext uri="{FF2B5EF4-FFF2-40B4-BE49-F238E27FC236}">
                <a16:creationId xmlns:a16="http://schemas.microsoft.com/office/drawing/2014/main" id="{BEA924BE-D4F0-4563-9719-23E81DF3C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883765"/>
            <a:ext cx="990600" cy="762000"/>
          </a:xfrm>
          <a:prstGeom prst="rect">
            <a:avLst/>
          </a:prstGeom>
          <a:solidFill>
            <a:srgbClr val="EAEAEA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Technical Design</a:t>
            </a:r>
            <a:endParaRPr lang="en-US" altLang="en-US" sz="24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11278" name="Rectangle 13">
            <a:extLst>
              <a:ext uri="{FF2B5EF4-FFF2-40B4-BE49-F238E27FC236}">
                <a16:creationId xmlns:a16="http://schemas.microsoft.com/office/drawing/2014/main" id="{1D8E55F3-8E6E-4E26-BDA8-F0850F005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883765"/>
            <a:ext cx="2133600" cy="762000"/>
          </a:xfrm>
          <a:prstGeom prst="rect">
            <a:avLst/>
          </a:prstGeom>
          <a:solidFill>
            <a:srgbClr val="EAEAEA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Systems Development</a:t>
            </a:r>
            <a:endParaRPr lang="en-US" altLang="en-US" sz="24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11279" name="Rectangle 14">
            <a:extLst>
              <a:ext uri="{FF2B5EF4-FFF2-40B4-BE49-F238E27FC236}">
                <a16:creationId xmlns:a16="http://schemas.microsoft.com/office/drawing/2014/main" id="{8341C0DC-AC9D-4C29-8FED-3C238C124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2883765"/>
            <a:ext cx="1066800" cy="762000"/>
          </a:xfrm>
          <a:prstGeom prst="rect">
            <a:avLst/>
          </a:prstGeom>
          <a:solidFill>
            <a:srgbClr val="EAEAEA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Integration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Testing</a:t>
            </a:r>
            <a:endParaRPr lang="en-US" altLang="en-US" sz="24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11280" name="Rectangle 15">
            <a:extLst>
              <a:ext uri="{FF2B5EF4-FFF2-40B4-BE49-F238E27FC236}">
                <a16:creationId xmlns:a16="http://schemas.microsoft.com/office/drawing/2014/main" id="{9B4C5B2A-1412-4698-AE8C-505BBD91C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0" y="2883765"/>
            <a:ext cx="1143000" cy="762000"/>
          </a:xfrm>
          <a:prstGeom prst="rect">
            <a:avLst/>
          </a:prstGeom>
          <a:solidFill>
            <a:srgbClr val="EAEAEA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Acceptance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Testing (UAT)</a:t>
            </a:r>
            <a:endParaRPr lang="en-US" altLang="en-US" sz="24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11281" name="AutoShape 16">
            <a:extLst>
              <a:ext uri="{FF2B5EF4-FFF2-40B4-BE49-F238E27FC236}">
                <a16:creationId xmlns:a16="http://schemas.microsoft.com/office/drawing/2014/main" id="{7FE45756-5EDD-46AC-BF9C-16A5B8AE5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3702796"/>
            <a:ext cx="457200" cy="41933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7991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1282" name="Rectangle 17">
            <a:extLst>
              <a:ext uri="{FF2B5EF4-FFF2-40B4-BE49-F238E27FC236}">
                <a16:creationId xmlns:a16="http://schemas.microsoft.com/office/drawing/2014/main" id="{3C2ADEAE-9467-4D78-83C6-DC611EEC5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407765"/>
            <a:ext cx="1066800" cy="762000"/>
          </a:xfrm>
          <a:prstGeom prst="rect">
            <a:avLst/>
          </a:prstGeom>
          <a:solidFill>
            <a:srgbClr val="FECC82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Limited Upfront Planning</a:t>
            </a:r>
          </a:p>
        </p:txBody>
      </p:sp>
      <p:sp>
        <p:nvSpPr>
          <p:cNvPr id="11283" name="Rectangle 18">
            <a:extLst>
              <a:ext uri="{FF2B5EF4-FFF2-40B4-BE49-F238E27FC236}">
                <a16:creationId xmlns:a16="http://schemas.microsoft.com/office/drawing/2014/main" id="{36E62A45-1C50-44FA-B4B4-AF7EC6A95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407765"/>
            <a:ext cx="1828800" cy="533400"/>
          </a:xfrm>
          <a:prstGeom prst="rect">
            <a:avLst/>
          </a:prstGeom>
          <a:solidFill>
            <a:srgbClr val="FECC8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Release #1</a:t>
            </a:r>
            <a:endParaRPr lang="en-US" altLang="en-US" sz="24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11284" name="Rectangle 19">
            <a:extLst>
              <a:ext uri="{FF2B5EF4-FFF2-40B4-BE49-F238E27FC236}">
                <a16:creationId xmlns:a16="http://schemas.microsoft.com/office/drawing/2014/main" id="{BD60676D-B020-49F8-A028-D279919E6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407765"/>
            <a:ext cx="1828800" cy="533400"/>
          </a:xfrm>
          <a:prstGeom prst="rect">
            <a:avLst/>
          </a:prstGeom>
          <a:solidFill>
            <a:srgbClr val="FECC8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Release #2</a:t>
            </a:r>
            <a:endParaRPr lang="en-US" altLang="en-US" sz="24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11285" name="Rectangle 20">
            <a:extLst>
              <a:ext uri="{FF2B5EF4-FFF2-40B4-BE49-F238E27FC236}">
                <a16:creationId xmlns:a16="http://schemas.microsoft.com/office/drawing/2014/main" id="{B527335F-0D3D-4CF2-87B9-A262CF1AA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179165"/>
            <a:ext cx="8382000" cy="228600"/>
          </a:xfrm>
          <a:prstGeom prst="rect">
            <a:avLst/>
          </a:prstGeom>
          <a:solidFill>
            <a:srgbClr val="F7991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</a:rPr>
              <a:t>Agile Methodology</a:t>
            </a:r>
            <a:endParaRPr lang="en-US" altLang="en-US" sz="1200" b="1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11286" name="Rectangle 21">
            <a:extLst>
              <a:ext uri="{FF2B5EF4-FFF2-40B4-BE49-F238E27FC236}">
                <a16:creationId xmlns:a16="http://schemas.microsoft.com/office/drawing/2014/main" id="{E7E135AC-1D35-48F2-9C6B-AA65419D0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941165"/>
            <a:ext cx="609600" cy="2286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000">
                <a:solidFill>
                  <a:schemeClr val="tx1"/>
                </a:solidFill>
                <a:latin typeface="Times" panose="02020603050405020304" pitchFamily="18" charset="0"/>
              </a:rPr>
              <a:t>It 1</a:t>
            </a:r>
            <a:endParaRPr lang="en-US" altLang="en-US" sz="10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11287" name="Rectangle 22">
            <a:extLst>
              <a:ext uri="{FF2B5EF4-FFF2-40B4-BE49-F238E27FC236}">
                <a16:creationId xmlns:a16="http://schemas.microsoft.com/office/drawing/2014/main" id="{C3D4C2ED-13F9-4264-8EA0-F7BE407D8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941165"/>
            <a:ext cx="609600" cy="2286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000">
                <a:solidFill>
                  <a:schemeClr val="tx1"/>
                </a:solidFill>
                <a:latin typeface="Times" panose="02020603050405020304" pitchFamily="18" charset="0"/>
              </a:rPr>
              <a:t>It 2</a:t>
            </a:r>
            <a:endParaRPr lang="en-US" altLang="en-US" sz="10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11288" name="Rectangle 23">
            <a:extLst>
              <a:ext uri="{FF2B5EF4-FFF2-40B4-BE49-F238E27FC236}">
                <a16:creationId xmlns:a16="http://schemas.microsoft.com/office/drawing/2014/main" id="{2BD15D29-0094-493F-BBF6-89C139A3E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4941165"/>
            <a:ext cx="609600" cy="2286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000">
                <a:solidFill>
                  <a:schemeClr val="tx1"/>
                </a:solidFill>
                <a:latin typeface="Times" panose="02020603050405020304" pitchFamily="18" charset="0"/>
              </a:rPr>
              <a:t>It 3</a:t>
            </a:r>
            <a:endParaRPr lang="en-US" altLang="en-US" sz="10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11289" name="Rectangle 24">
            <a:extLst>
              <a:ext uri="{FF2B5EF4-FFF2-40B4-BE49-F238E27FC236}">
                <a16:creationId xmlns:a16="http://schemas.microsoft.com/office/drawing/2014/main" id="{4BC856A6-A026-4569-8B71-15A9E2E3F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941165"/>
            <a:ext cx="609600" cy="2286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000">
                <a:solidFill>
                  <a:schemeClr val="tx1"/>
                </a:solidFill>
                <a:latin typeface="Times" panose="02020603050405020304" pitchFamily="18" charset="0"/>
              </a:rPr>
              <a:t>It 4</a:t>
            </a:r>
            <a:endParaRPr lang="en-US" altLang="en-US" sz="10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11290" name="Rectangle 25">
            <a:extLst>
              <a:ext uri="{FF2B5EF4-FFF2-40B4-BE49-F238E27FC236}">
                <a16:creationId xmlns:a16="http://schemas.microsoft.com/office/drawing/2014/main" id="{37796685-D8E9-48C0-AA0C-C70DF6013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4941165"/>
            <a:ext cx="609600" cy="2286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000">
                <a:solidFill>
                  <a:schemeClr val="tx1"/>
                </a:solidFill>
                <a:latin typeface="Times" panose="02020603050405020304" pitchFamily="18" charset="0"/>
              </a:rPr>
              <a:t>It 5</a:t>
            </a:r>
            <a:endParaRPr lang="en-US" altLang="en-US" sz="10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11291" name="Rectangle 26">
            <a:extLst>
              <a:ext uri="{FF2B5EF4-FFF2-40B4-BE49-F238E27FC236}">
                <a16:creationId xmlns:a16="http://schemas.microsoft.com/office/drawing/2014/main" id="{3B20FBAA-1E60-4E13-BAAB-75BF1568D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941165"/>
            <a:ext cx="609600" cy="2286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000">
                <a:solidFill>
                  <a:schemeClr val="tx1"/>
                </a:solidFill>
                <a:latin typeface="Times" panose="02020603050405020304" pitchFamily="18" charset="0"/>
              </a:rPr>
              <a:t>It 6</a:t>
            </a:r>
            <a:endParaRPr lang="en-US" altLang="en-US" sz="10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11292" name="Rectangle 27">
            <a:extLst>
              <a:ext uri="{FF2B5EF4-FFF2-40B4-BE49-F238E27FC236}">
                <a16:creationId xmlns:a16="http://schemas.microsoft.com/office/drawing/2014/main" id="{35AA8FDD-4DC3-43DD-966A-03699E74A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4407765"/>
            <a:ext cx="1828800" cy="533400"/>
          </a:xfrm>
          <a:prstGeom prst="rect">
            <a:avLst/>
          </a:prstGeom>
          <a:solidFill>
            <a:srgbClr val="FECC8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Release #3</a:t>
            </a:r>
            <a:endParaRPr lang="en-US" altLang="en-US" sz="24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11293" name="Rectangle 28">
            <a:extLst>
              <a:ext uri="{FF2B5EF4-FFF2-40B4-BE49-F238E27FC236}">
                <a16:creationId xmlns:a16="http://schemas.microsoft.com/office/drawing/2014/main" id="{C7156395-6C15-410E-A6AE-8E415F072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4941165"/>
            <a:ext cx="609600" cy="2286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000">
                <a:solidFill>
                  <a:schemeClr val="tx1"/>
                </a:solidFill>
                <a:latin typeface="Times" panose="02020603050405020304" pitchFamily="18" charset="0"/>
              </a:rPr>
              <a:t>It 7</a:t>
            </a:r>
            <a:endParaRPr lang="en-US" altLang="en-US" sz="10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11294" name="Rectangle 29">
            <a:extLst>
              <a:ext uri="{FF2B5EF4-FFF2-40B4-BE49-F238E27FC236}">
                <a16:creationId xmlns:a16="http://schemas.microsoft.com/office/drawing/2014/main" id="{3199BAEA-6763-452D-A34F-5B4F3BEB9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941165"/>
            <a:ext cx="609600" cy="2286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000">
                <a:solidFill>
                  <a:schemeClr val="tx1"/>
                </a:solidFill>
                <a:latin typeface="Times" panose="02020603050405020304" pitchFamily="18" charset="0"/>
              </a:rPr>
              <a:t>It 8</a:t>
            </a:r>
            <a:endParaRPr lang="en-US" altLang="en-US" sz="10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11295" name="Rectangle 30">
            <a:extLst>
              <a:ext uri="{FF2B5EF4-FFF2-40B4-BE49-F238E27FC236}">
                <a16:creationId xmlns:a16="http://schemas.microsoft.com/office/drawing/2014/main" id="{774635B8-6B25-411E-B375-CA01DB299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4941165"/>
            <a:ext cx="609600" cy="2286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000">
                <a:solidFill>
                  <a:schemeClr val="tx1"/>
                </a:solidFill>
                <a:latin typeface="Times" panose="02020603050405020304" pitchFamily="18" charset="0"/>
              </a:rPr>
              <a:t>It 9</a:t>
            </a:r>
            <a:endParaRPr lang="en-US" altLang="en-US" sz="10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11296" name="Rectangle 31">
            <a:extLst>
              <a:ext uri="{FF2B5EF4-FFF2-40B4-BE49-F238E27FC236}">
                <a16:creationId xmlns:a16="http://schemas.microsoft.com/office/drawing/2014/main" id="{2EAE2651-B1B2-4F65-B78F-0E73091BE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4407765"/>
            <a:ext cx="1828800" cy="533400"/>
          </a:xfrm>
          <a:prstGeom prst="rect">
            <a:avLst/>
          </a:prstGeom>
          <a:solidFill>
            <a:srgbClr val="FECC8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Release #4</a:t>
            </a:r>
            <a:endParaRPr lang="en-US" altLang="en-US" sz="24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11297" name="Rectangle 32">
            <a:extLst>
              <a:ext uri="{FF2B5EF4-FFF2-40B4-BE49-F238E27FC236}">
                <a16:creationId xmlns:a16="http://schemas.microsoft.com/office/drawing/2014/main" id="{E97F724A-6398-4F94-ABEF-9E04B103D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4941165"/>
            <a:ext cx="609600" cy="2286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000">
                <a:solidFill>
                  <a:schemeClr val="tx1"/>
                </a:solidFill>
                <a:latin typeface="Times" panose="02020603050405020304" pitchFamily="18" charset="0"/>
              </a:rPr>
              <a:t>It 10</a:t>
            </a:r>
            <a:endParaRPr lang="en-US" altLang="en-US" sz="10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11298" name="Rectangle 33">
            <a:extLst>
              <a:ext uri="{FF2B5EF4-FFF2-40B4-BE49-F238E27FC236}">
                <a16:creationId xmlns:a16="http://schemas.microsoft.com/office/drawing/2014/main" id="{1109BACB-395D-4C20-B87C-A92F00D5D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7800" y="4941165"/>
            <a:ext cx="609600" cy="2286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000">
                <a:solidFill>
                  <a:schemeClr val="tx1"/>
                </a:solidFill>
                <a:latin typeface="Times" panose="02020603050405020304" pitchFamily="18" charset="0"/>
              </a:rPr>
              <a:t>It 11</a:t>
            </a:r>
            <a:endParaRPr lang="en-US" altLang="en-US" sz="10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11299" name="Rectangle 34">
            <a:extLst>
              <a:ext uri="{FF2B5EF4-FFF2-40B4-BE49-F238E27FC236}">
                <a16:creationId xmlns:a16="http://schemas.microsoft.com/office/drawing/2014/main" id="{358F3A03-6950-4DF0-BB80-BD370C7FD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4941165"/>
            <a:ext cx="609600" cy="2286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000">
                <a:solidFill>
                  <a:schemeClr val="tx1"/>
                </a:solidFill>
                <a:latin typeface="Times" panose="02020603050405020304" pitchFamily="18" charset="0"/>
              </a:rPr>
              <a:t>It 12</a:t>
            </a:r>
            <a:endParaRPr lang="en-US" altLang="en-US" sz="10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11300" name="Line 35">
            <a:extLst>
              <a:ext uri="{FF2B5EF4-FFF2-40B4-BE49-F238E27FC236}">
                <a16:creationId xmlns:a16="http://schemas.microsoft.com/office/drawing/2014/main" id="{9E818B18-F606-4B67-BBC8-7501FC845C3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19600" y="5169765"/>
            <a:ext cx="990600" cy="457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301" name="Line 36">
            <a:extLst>
              <a:ext uri="{FF2B5EF4-FFF2-40B4-BE49-F238E27FC236}">
                <a16:creationId xmlns:a16="http://schemas.microsoft.com/office/drawing/2014/main" id="{0400162B-DBFD-4847-A6A9-2AF425A0AC2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5169765"/>
            <a:ext cx="1676400" cy="457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302" name="Rectangle 37">
            <a:extLst>
              <a:ext uri="{FF2B5EF4-FFF2-40B4-BE49-F238E27FC236}">
                <a16:creationId xmlns:a16="http://schemas.microsoft.com/office/drawing/2014/main" id="{B1E1827A-DA87-4771-ADF3-741A10D84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1" y="559469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1303" name="Rectangle 38">
            <a:extLst>
              <a:ext uri="{FF2B5EF4-FFF2-40B4-BE49-F238E27FC236}">
                <a16:creationId xmlns:a16="http://schemas.microsoft.com/office/drawing/2014/main" id="{024F1577-AED9-484F-B534-EF24E449F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1813" y="5626965"/>
            <a:ext cx="35052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1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000" b="1">
                <a:solidFill>
                  <a:schemeClr val="tx1"/>
                </a:solidFill>
              </a:rPr>
              <a:t>Iteration N</a:t>
            </a:r>
            <a:r>
              <a:rPr lang="en-GB" altLang="en-US" sz="10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1304" name="Rectangle 39">
            <a:extLst>
              <a:ext uri="{FF2B5EF4-FFF2-40B4-BE49-F238E27FC236}">
                <a16:creationId xmlns:a16="http://schemas.microsoft.com/office/drawing/2014/main" id="{AF0FF93D-0DCA-4F9C-A8BF-0875DF13A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1814" y="5855565"/>
            <a:ext cx="687387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1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000">
                <a:solidFill>
                  <a:schemeClr val="tx1"/>
                </a:solidFill>
              </a:rPr>
              <a:t>Iteration Planning</a:t>
            </a:r>
          </a:p>
        </p:txBody>
      </p:sp>
      <p:sp>
        <p:nvSpPr>
          <p:cNvPr id="11305" name="AutoShape 40">
            <a:extLst>
              <a:ext uri="{FF2B5EF4-FFF2-40B4-BE49-F238E27FC236}">
                <a16:creationId xmlns:a16="http://schemas.microsoft.com/office/drawing/2014/main" id="{65C33579-5377-453E-9C08-A8C5F771D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6125" y="5245965"/>
            <a:ext cx="228600" cy="228600"/>
          </a:xfrm>
          <a:prstGeom prst="diamond">
            <a:avLst/>
          </a:prstGeom>
          <a:solidFill>
            <a:srgbClr val="F7991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1306" name="AutoShape 41">
            <a:extLst>
              <a:ext uri="{FF2B5EF4-FFF2-40B4-BE49-F238E27FC236}">
                <a16:creationId xmlns:a16="http://schemas.microsoft.com/office/drawing/2014/main" id="{F67FF0D4-9216-4621-B7D1-EFC120208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4600" y="5245965"/>
            <a:ext cx="228600" cy="228600"/>
          </a:xfrm>
          <a:prstGeom prst="diamond">
            <a:avLst/>
          </a:prstGeom>
          <a:solidFill>
            <a:srgbClr val="F7991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1307" name="Text Box 42">
            <a:extLst>
              <a:ext uri="{FF2B5EF4-FFF2-40B4-BE49-F238E27FC236}">
                <a16:creationId xmlns:a16="http://schemas.microsoft.com/office/drawing/2014/main" id="{6C3F42C0-09CF-4F3B-8E70-24BCD7DA0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1426" y="5228503"/>
            <a:ext cx="127317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101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000" b="1">
                <a:solidFill>
                  <a:schemeClr val="tx1"/>
                </a:solidFill>
              </a:rPr>
              <a:t>Release Complete</a:t>
            </a:r>
          </a:p>
        </p:txBody>
      </p:sp>
      <p:sp>
        <p:nvSpPr>
          <p:cNvPr id="11308" name="Rectangle 43">
            <a:extLst>
              <a:ext uri="{FF2B5EF4-FFF2-40B4-BE49-F238E27FC236}">
                <a16:creationId xmlns:a16="http://schemas.microsoft.com/office/drawing/2014/main" id="{4921BAA8-FA09-45CD-8DC4-45559615C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5855565"/>
            <a:ext cx="2819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1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000">
                <a:solidFill>
                  <a:schemeClr val="tx1"/>
                </a:solidFill>
              </a:rPr>
              <a:t>Development, Continuous Integration, Unit Testing, Functional &amp; Acceptance Testing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923066-2C26-414C-8E8F-0519451965EC}"/>
              </a:ext>
            </a:extLst>
          </p:cNvPr>
          <p:cNvSpPr/>
          <p:nvPr/>
        </p:nvSpPr>
        <p:spPr>
          <a:xfrm>
            <a:off x="2325950" y="1908699"/>
            <a:ext cx="6844683" cy="3986074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rgbClr val="93A1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6E4064-2CF4-4F5E-8823-70CF314FA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SpiraTeam = Dev + Test + Plan</a:t>
            </a:r>
          </a:p>
        </p:txBody>
      </p:sp>
      <p:sp>
        <p:nvSpPr>
          <p:cNvPr id="4" name="Curved Down Arrow 5">
            <a:extLst>
              <a:ext uri="{FF2B5EF4-FFF2-40B4-BE49-F238E27FC236}">
                <a16:creationId xmlns:a16="http://schemas.microsoft.com/office/drawing/2014/main" id="{42BE248C-A4DF-4DF3-9211-55C464F7A562}"/>
              </a:ext>
            </a:extLst>
          </p:cNvPr>
          <p:cNvSpPr/>
          <p:nvPr/>
        </p:nvSpPr>
        <p:spPr>
          <a:xfrm>
            <a:off x="2860829" y="2443578"/>
            <a:ext cx="5638800" cy="1066800"/>
          </a:xfrm>
          <a:prstGeom prst="curvedDownArrow">
            <a:avLst/>
          </a:prstGeom>
          <a:solidFill>
            <a:srgbClr val="F79910"/>
          </a:solidFill>
          <a:ln>
            <a:solidFill>
              <a:srgbClr val="F96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urved Down Arrow 6">
            <a:extLst>
              <a:ext uri="{FF2B5EF4-FFF2-40B4-BE49-F238E27FC236}">
                <a16:creationId xmlns:a16="http://schemas.microsoft.com/office/drawing/2014/main" id="{F2ACADDB-5E69-4599-8C3E-782A9CD17741}"/>
              </a:ext>
            </a:extLst>
          </p:cNvPr>
          <p:cNvSpPr/>
          <p:nvPr/>
        </p:nvSpPr>
        <p:spPr>
          <a:xfrm rot="10800000">
            <a:off x="2708429" y="3815178"/>
            <a:ext cx="5638800" cy="1066800"/>
          </a:xfrm>
          <a:prstGeom prst="curvedDownArrow">
            <a:avLst/>
          </a:prstGeom>
          <a:solidFill>
            <a:srgbClr val="F79910"/>
          </a:solidFill>
          <a:ln>
            <a:solidFill>
              <a:srgbClr val="F96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E83A8E19-C7DC-4BAF-89FF-59A2E4BBD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5229" y="2672178"/>
            <a:ext cx="3581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FF3300"/>
                </a:solidFill>
                <a:latin typeface="+mn-lt"/>
              </a:rPr>
              <a:t>Development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CDB3CD3D-3A85-451B-AC9B-88475E4F7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5229" y="3824703"/>
            <a:ext cx="3581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FF3300"/>
                </a:solidFill>
                <a:latin typeface="+mn-lt"/>
              </a:rPr>
              <a:t>Testing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9E9761-5C70-44CB-A4EE-B773893C5976}"/>
              </a:ext>
            </a:extLst>
          </p:cNvPr>
          <p:cNvSpPr txBox="1"/>
          <p:nvPr/>
        </p:nvSpPr>
        <p:spPr>
          <a:xfrm>
            <a:off x="3021367" y="5193436"/>
            <a:ext cx="5776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Planning &amp; Management</a:t>
            </a:r>
          </a:p>
        </p:txBody>
      </p:sp>
    </p:spTree>
    <p:extLst>
      <p:ext uri="{BB962C8B-B14F-4D97-AF65-F5344CB8AC3E}">
        <p14:creationId xmlns:p14="http://schemas.microsoft.com/office/powerpoint/2010/main" val="2274852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6">
            <a:extLst>
              <a:ext uri="{FF2B5EF4-FFF2-40B4-BE49-F238E27FC236}">
                <a16:creationId xmlns:a16="http://schemas.microsoft.com/office/drawing/2014/main" id="{E6B16C51-E4C8-40C7-B487-C068C3C196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Project &amp; Program Dashboards</a:t>
            </a:r>
          </a:p>
        </p:txBody>
      </p:sp>
      <p:pic>
        <p:nvPicPr>
          <p:cNvPr id="34823" name="Picture 7" descr="https://www.inflectra.com/GraphicsViewer.aspx?url=SpiraTeam/Highlights/Project-Management.xml&amp;name=wordml://03000002.png">
            <a:extLst>
              <a:ext uri="{FF2B5EF4-FFF2-40B4-BE49-F238E27FC236}">
                <a16:creationId xmlns:a16="http://schemas.microsoft.com/office/drawing/2014/main" id="{75E6A1BB-9EA7-4876-9842-3BCC64608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636" y="1690688"/>
            <a:ext cx="8874711" cy="436932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9B5BDF-CEF2-4E03-B4EE-1E09E25AD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&amp; Test Traceability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59D6F-AE19-419D-B414-B45B0ED22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34" y="1549046"/>
            <a:ext cx="9648548" cy="43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632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9B5BDF-CEF2-4E03-B4EE-1E09E25AD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Traceability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6B63DF-809F-4969-A7A0-A043F94EC4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69" y="1923803"/>
            <a:ext cx="10577146" cy="3374438"/>
          </a:xfrm>
          <a:prstGeom prst="rect">
            <a:avLst/>
          </a:prstGeom>
          <a:ln>
            <a:solidFill>
              <a:srgbClr val="93A1A1"/>
            </a:solidFill>
          </a:ln>
        </p:spPr>
      </p:pic>
    </p:spTree>
    <p:extLst>
      <p:ext uri="{BB962C8B-B14F-4D97-AF65-F5344CB8AC3E}">
        <p14:creationId xmlns:p14="http://schemas.microsoft.com/office/powerpoint/2010/main" val="4003183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>
            <a:extLst>
              <a:ext uri="{FF2B5EF4-FFF2-40B4-BE49-F238E27FC236}">
                <a16:creationId xmlns:a16="http://schemas.microsoft.com/office/drawing/2014/main" id="{8581A6E1-76DC-44B2-B2EA-73090DA0CF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Test &amp; Quality Management</a:t>
            </a:r>
          </a:p>
        </p:txBody>
      </p:sp>
      <p:pic>
        <p:nvPicPr>
          <p:cNvPr id="40965" name="Picture 1">
            <a:extLst>
              <a:ext uri="{FF2B5EF4-FFF2-40B4-BE49-F238E27FC236}">
                <a16:creationId xmlns:a16="http://schemas.microsoft.com/office/drawing/2014/main" id="{6E17A148-121D-4837-9335-EB584DAA1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210" y="1483519"/>
            <a:ext cx="8969264" cy="457993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9B5BDF-CEF2-4E03-B4EE-1E09E25AD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Audit Logging &amp; Trail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459B3E-F9EF-4FAE-A18F-861F33241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74" y="1514687"/>
            <a:ext cx="9266912" cy="420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548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9B5BDF-CEF2-4E03-B4EE-1E09E25AD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 and Agility with Traceability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541267-FD15-4278-89D1-0637D3DB3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65031"/>
            <a:ext cx="10090638" cy="446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02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47636-55BA-43DB-87FE-3AB962AD0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AE8DC-B260-45A2-B36E-61A47FF58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of Inflectra</a:t>
            </a:r>
          </a:p>
          <a:p>
            <a:r>
              <a:rPr lang="en-US" dirty="0"/>
              <a:t>SpiraTeam - Managing the Agile Software Lifecycle</a:t>
            </a:r>
          </a:p>
          <a:p>
            <a:r>
              <a:rPr lang="en-US" dirty="0"/>
              <a:t>SpiraPlan – What is That?</a:t>
            </a:r>
          </a:p>
          <a:p>
            <a:r>
              <a:rPr lang="en-US" dirty="0"/>
              <a:t>Robotic Process Automation with Rapise</a:t>
            </a:r>
          </a:p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900733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A1E7B7A5-A049-4E67-AE86-54DA4F3745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Fully Mobile Responsive</a:t>
            </a:r>
          </a:p>
        </p:txBody>
      </p:sp>
      <p:sp>
        <p:nvSpPr>
          <p:cNvPr id="55300" name="Rectangle 4">
            <a:extLst>
              <a:ext uri="{FF2B5EF4-FFF2-40B4-BE49-F238E27FC236}">
                <a16:creationId xmlns:a16="http://schemas.microsoft.com/office/drawing/2014/main" id="{A7DA105C-FEE4-4F31-8E47-E4C08E306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054" y="5189037"/>
            <a:ext cx="10440140" cy="126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/>
          <a:lstStyle>
            <a:lvl1pPr marL="342900" indent="-3429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Working “on-the-go”, computer, phone or tablet</a:t>
            </a:r>
          </a:p>
        </p:txBody>
      </p:sp>
      <p:pic>
        <p:nvPicPr>
          <p:cNvPr id="6" name="Picture 2" descr="https://www.inflectra.com/GraphicsViewer.aspx?url=SpiraPlan/Highlights/Mobile-Support.xml&amp;name=wordml://03000009.png">
            <a:extLst>
              <a:ext uri="{FF2B5EF4-FFF2-40B4-BE49-F238E27FC236}">
                <a16:creationId xmlns:a16="http://schemas.microsoft.com/office/drawing/2014/main" id="{FCA30305-6723-4DCF-A67B-75FF0B4D4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1505614"/>
            <a:ext cx="2273300" cy="33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https://www.inflectra.com/GraphicsViewer.aspx?url=SpiraTest/Highlights/Mobile-Support.xml&amp;name=wordml://0300000A.png">
            <a:extLst>
              <a:ext uri="{FF2B5EF4-FFF2-40B4-BE49-F238E27FC236}">
                <a16:creationId xmlns:a16="http://schemas.microsoft.com/office/drawing/2014/main" id="{30BD9BFE-CAD0-4B3F-A6C3-73722BB27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1505614"/>
            <a:ext cx="46863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E579D-716D-41A6-81BC-9CE92373C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AI-Based Testing?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BE799-DFBE-45E4-9573-66BB89353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3777"/>
            <a:ext cx="10515600" cy="4093186"/>
          </a:xfrm>
        </p:spPr>
        <p:txBody>
          <a:bodyPr/>
          <a:lstStyle/>
          <a:p>
            <a:r>
              <a:rPr lang="en-US" dirty="0"/>
              <a:t>System will monitor metrics</a:t>
            </a:r>
            <a:br>
              <a:rPr lang="en-US" dirty="0"/>
            </a:br>
            <a:r>
              <a:rPr lang="en-US" dirty="0"/>
              <a:t>around requirements</a:t>
            </a:r>
          </a:p>
          <a:p>
            <a:pPr lvl="1"/>
            <a:r>
              <a:rPr lang="en-US" dirty="0"/>
              <a:t>Complexity, priority,</a:t>
            </a:r>
            <a:br>
              <a:rPr lang="en-US" dirty="0"/>
            </a:br>
            <a:r>
              <a:rPr lang="en-US" dirty="0"/>
              <a:t>task scope</a:t>
            </a:r>
          </a:p>
          <a:p>
            <a:r>
              <a:rPr lang="en-US" dirty="0"/>
              <a:t>System will review prior</a:t>
            </a:r>
            <a:br>
              <a:rPr lang="en-US" dirty="0"/>
            </a:br>
            <a:r>
              <a:rPr lang="en-US" dirty="0"/>
              <a:t>testing activities</a:t>
            </a:r>
          </a:p>
          <a:p>
            <a:pPr lvl="1"/>
            <a:r>
              <a:rPr lang="en-US" dirty="0"/>
              <a:t>Unstable tests, priority, # defects</a:t>
            </a:r>
          </a:p>
          <a:p>
            <a:r>
              <a:rPr lang="en-US" dirty="0"/>
              <a:t>System will suggest test plans automatically</a:t>
            </a:r>
          </a:p>
        </p:txBody>
      </p:sp>
      <p:pic>
        <p:nvPicPr>
          <p:cNvPr id="3074" name="Picture 2" descr="https://cdn.guru99.com/images/3-2016/032316_1114_RiskBasedTe5.png">
            <a:extLst>
              <a:ext uri="{FF2B5EF4-FFF2-40B4-BE49-F238E27FC236}">
                <a16:creationId xmlns:a16="http://schemas.microsoft.com/office/drawing/2014/main" id="{C00FA88D-E553-4A14-9C49-875599F10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98" y="556482"/>
            <a:ext cx="5725404" cy="342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169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9B5BDF-CEF2-4E03-B4EE-1E09E25AD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Management – SpiraPlan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AB14EAE-AF80-4098-94FE-BDB6F4E1B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67962"/>
            <a:ext cx="7696200" cy="32496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A733B46-B08D-476E-AF37-E67175924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762" y="2286612"/>
            <a:ext cx="7158038" cy="3733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254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ABE57-9136-4CE9-8C10-7471258E3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SpiraPlan - Enterprise Risk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C17C9-A562-45D8-A826-9AD860B88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11008" cy="4351338"/>
          </a:xfrm>
        </p:spPr>
        <p:txBody>
          <a:bodyPr/>
          <a:lstStyle/>
          <a:p>
            <a:r>
              <a:rPr lang="en-US" dirty="0"/>
              <a:t>Project Level Risk Management</a:t>
            </a:r>
          </a:p>
          <a:p>
            <a:pPr lvl="1"/>
            <a:r>
              <a:rPr lang="en-US" dirty="0"/>
              <a:t>Track Risk Severity &amp; Probability</a:t>
            </a:r>
          </a:p>
          <a:p>
            <a:pPr lvl="1"/>
            <a:endParaRPr lang="en-US" dirty="0"/>
          </a:p>
          <a:p>
            <a:r>
              <a:rPr lang="en-US" dirty="0"/>
              <a:t>Program Level Risk Management</a:t>
            </a:r>
          </a:p>
          <a:p>
            <a:pPr lvl="1"/>
            <a:r>
              <a:rPr lang="en-US" dirty="0"/>
              <a:t>Assign overall risk status to projects and programs</a:t>
            </a:r>
          </a:p>
          <a:p>
            <a:r>
              <a:rPr lang="en-US" dirty="0"/>
              <a:t>Associations</a:t>
            </a:r>
          </a:p>
          <a:p>
            <a:pPr lvl="1"/>
            <a:r>
              <a:rPr lang="en-US" dirty="0"/>
              <a:t>Ability to link Risks to other artifacts, with ‘mitigation’ sub-artifact available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D4C93A-17BB-4A21-B7D2-088F5CD8D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7866" y="2334627"/>
            <a:ext cx="4495238" cy="33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9146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1" name="Group 39">
            <a:extLst>
              <a:ext uri="{FF2B5EF4-FFF2-40B4-BE49-F238E27FC236}">
                <a16:creationId xmlns:a16="http://schemas.microsoft.com/office/drawing/2014/main" id="{A515F1F8-E2A3-4D97-B1D4-B2FE3477F50A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2909750"/>
            <a:ext cx="8229600" cy="2103438"/>
            <a:chOff x="288" y="1818"/>
            <a:chExt cx="5424" cy="1325"/>
          </a:xfrm>
        </p:grpSpPr>
        <p:sp>
          <p:nvSpPr>
            <p:cNvPr id="78895" name="Line 35">
              <a:extLst>
                <a:ext uri="{FF2B5EF4-FFF2-40B4-BE49-F238E27FC236}">
                  <a16:creationId xmlns:a16="http://schemas.microsoft.com/office/drawing/2014/main" id="{F5759657-607F-4CF9-A4D2-4792A0A371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2480"/>
              <a:ext cx="5424" cy="1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96" name="Line 36">
              <a:extLst>
                <a:ext uri="{FF2B5EF4-FFF2-40B4-BE49-F238E27FC236}">
                  <a16:creationId xmlns:a16="http://schemas.microsoft.com/office/drawing/2014/main" id="{55BF59F4-7E08-4C02-ACBB-D5FAE05B42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3142"/>
              <a:ext cx="5424" cy="1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97" name="Line 37">
              <a:extLst>
                <a:ext uri="{FF2B5EF4-FFF2-40B4-BE49-F238E27FC236}">
                  <a16:creationId xmlns:a16="http://schemas.microsoft.com/office/drawing/2014/main" id="{14E3D6DC-12E2-4E73-99A2-10A95CBABD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1818"/>
              <a:ext cx="5424" cy="1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8852" name="Line 38">
            <a:extLst>
              <a:ext uri="{FF2B5EF4-FFF2-40B4-BE49-F238E27FC236}">
                <a16:creationId xmlns:a16="http://schemas.microsoft.com/office/drawing/2014/main" id="{4BCD9BEF-7548-4587-9A2E-5FD37DFB2C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34000" y="1852475"/>
            <a:ext cx="0" cy="411480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3" name="Rectangle 2">
            <a:extLst>
              <a:ext uri="{FF2B5EF4-FFF2-40B4-BE49-F238E27FC236}">
                <a16:creationId xmlns:a16="http://schemas.microsoft.com/office/drawing/2014/main" id="{0A29FFD0-F9EB-49F3-AE0B-D44A054571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SpiraTeam</a:t>
            </a:r>
            <a:r>
              <a:rPr lang="en-US" altLang="en-US" dirty="0"/>
              <a:t> Integration Options</a:t>
            </a:r>
          </a:p>
        </p:txBody>
      </p:sp>
      <p:sp>
        <p:nvSpPr>
          <p:cNvPr id="78854" name="Rectangle 3">
            <a:extLst>
              <a:ext uri="{FF2B5EF4-FFF2-40B4-BE49-F238E27FC236}">
                <a16:creationId xmlns:a16="http://schemas.microsoft.com/office/drawing/2014/main" id="{6481C892-B215-4708-9E8F-44E5E4EF6F1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438183"/>
            <a:ext cx="10515600" cy="4738780"/>
          </a:xfrm>
        </p:spPr>
        <p:txBody>
          <a:bodyPr/>
          <a:lstStyle/>
          <a:p>
            <a:pPr eaLnBrk="1" hangingPunct="1"/>
            <a:r>
              <a:rPr lang="en-US" altLang="en-US" sz="2000" dirty="0"/>
              <a:t>SpiraTeam comes with a wide variety of plugins and connectors:</a:t>
            </a:r>
          </a:p>
        </p:txBody>
      </p:sp>
      <p:sp>
        <p:nvSpPr>
          <p:cNvPr id="78855" name="Text Box 16">
            <a:extLst>
              <a:ext uri="{FF2B5EF4-FFF2-40B4-BE49-F238E27FC236}">
                <a16:creationId xmlns:a16="http://schemas.microsoft.com/office/drawing/2014/main" id="{5D18FFB3-5A6D-4C3D-89FA-6B5049A8E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852475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rgbClr val="93A1A1"/>
                </a:solidFill>
              </a:rPr>
              <a:t>Developer IDEs</a:t>
            </a:r>
          </a:p>
        </p:txBody>
      </p:sp>
      <p:sp>
        <p:nvSpPr>
          <p:cNvPr id="78856" name="Text Box 17">
            <a:extLst>
              <a:ext uri="{FF2B5EF4-FFF2-40B4-BE49-F238E27FC236}">
                <a16:creationId xmlns:a16="http://schemas.microsoft.com/office/drawing/2014/main" id="{18210643-0035-4F21-A08B-A7AAECC2E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928800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rgbClr val="93A1A1"/>
                </a:solidFill>
              </a:rPr>
              <a:t>Build Servers</a:t>
            </a:r>
          </a:p>
        </p:txBody>
      </p:sp>
      <p:sp>
        <p:nvSpPr>
          <p:cNvPr id="78857" name="Text Box 18">
            <a:extLst>
              <a:ext uri="{FF2B5EF4-FFF2-40B4-BE49-F238E27FC236}">
                <a16:creationId xmlns:a16="http://schemas.microsoft.com/office/drawing/2014/main" id="{7F1EA47C-20DF-41D7-9B0C-1DA356AD46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083039"/>
            <a:ext cx="2667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rgbClr val="93A1A1"/>
                </a:solidFill>
              </a:rPr>
              <a:t>Source Code Management</a:t>
            </a:r>
          </a:p>
        </p:txBody>
      </p:sp>
      <p:sp>
        <p:nvSpPr>
          <p:cNvPr id="78858" name="Text Box 19">
            <a:extLst>
              <a:ext uri="{FF2B5EF4-FFF2-40B4-BE49-F238E27FC236}">
                <a16:creationId xmlns:a16="http://schemas.microsoft.com/office/drawing/2014/main" id="{DF5E1F3C-C5DB-4715-AB66-34624DC3F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005125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rgbClr val="93A1A1"/>
                </a:solidFill>
              </a:rPr>
              <a:t>Modelling Tools</a:t>
            </a:r>
          </a:p>
        </p:txBody>
      </p:sp>
      <p:sp>
        <p:nvSpPr>
          <p:cNvPr id="78859" name="Text Box 20">
            <a:extLst>
              <a:ext uri="{FF2B5EF4-FFF2-40B4-BE49-F238E27FC236}">
                <a16:creationId xmlns:a16="http://schemas.microsoft.com/office/drawing/2014/main" id="{80780CE0-C996-4B63-8064-5BF7C0AC2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852475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rgbClr val="93A1A1"/>
                </a:solidFill>
              </a:rPr>
              <a:t>Unit Test Frameworks</a:t>
            </a:r>
          </a:p>
        </p:txBody>
      </p:sp>
      <p:sp>
        <p:nvSpPr>
          <p:cNvPr id="78860" name="Text Box 21">
            <a:extLst>
              <a:ext uri="{FF2B5EF4-FFF2-40B4-BE49-F238E27FC236}">
                <a16:creationId xmlns:a16="http://schemas.microsoft.com/office/drawing/2014/main" id="{12CC9594-873A-4AB8-BD98-1266FFE41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928800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rgbClr val="93A1A1"/>
                </a:solidFill>
              </a:rPr>
              <a:t>Bug-Tracking Tools</a:t>
            </a:r>
          </a:p>
        </p:txBody>
      </p:sp>
      <p:sp>
        <p:nvSpPr>
          <p:cNvPr id="78861" name="Text Box 22">
            <a:extLst>
              <a:ext uri="{FF2B5EF4-FFF2-40B4-BE49-F238E27FC236}">
                <a16:creationId xmlns:a16="http://schemas.microsoft.com/office/drawing/2014/main" id="{BC3A81FE-7E1F-4A26-9483-262426095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083039"/>
            <a:ext cx="2667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rgbClr val="93A1A1"/>
                </a:solidFill>
              </a:rPr>
              <a:t>Performance Testing Tools</a:t>
            </a:r>
          </a:p>
        </p:txBody>
      </p:sp>
      <p:sp>
        <p:nvSpPr>
          <p:cNvPr id="78862" name="Text Box 23">
            <a:extLst>
              <a:ext uri="{FF2B5EF4-FFF2-40B4-BE49-F238E27FC236}">
                <a16:creationId xmlns:a16="http://schemas.microsoft.com/office/drawing/2014/main" id="{82506CD3-22A6-4B71-9640-70CF2AE1D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005125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rgbClr val="93A1A1"/>
                </a:solidFill>
              </a:rPr>
              <a:t>Functional Testing Tools</a:t>
            </a:r>
          </a:p>
        </p:txBody>
      </p:sp>
      <p:pic>
        <p:nvPicPr>
          <p:cNvPr id="78863" name="Picture 2" descr="https://www.inflectra.com/GraphicsViewer.aspx?url=SpiraTest/Integrations/Automated-Testing-Tools.xml&amp;name=wordml://03000001.png">
            <a:extLst>
              <a:ext uri="{FF2B5EF4-FFF2-40B4-BE49-F238E27FC236}">
                <a16:creationId xmlns:a16="http://schemas.microsoft.com/office/drawing/2014/main" id="{2034A694-6403-4DA4-9257-E43965F38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39" y="4338501"/>
            <a:ext cx="62388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5" name="Picture 6" descr="https://www.inflectra.com/GraphicsViewer.aspx?url=SpiraTest/Integrations/Automated-Testing-Tools.xml&amp;name=wordml://03000003.png">
            <a:extLst>
              <a:ext uri="{FF2B5EF4-FFF2-40B4-BE49-F238E27FC236}">
                <a16:creationId xmlns:a16="http://schemas.microsoft.com/office/drawing/2014/main" id="{90B1FD6C-BC74-4FC6-A967-27CB96BD9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8" y="4430575"/>
            <a:ext cx="1370012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6" name="Picture 8" descr="https://www.inflectra.com/GraphicsViewer.aspx?url=SpiraTest/Integrations/Automated-Testing-Tools.xml&amp;name=wordml://03000005.png">
            <a:extLst>
              <a:ext uri="{FF2B5EF4-FFF2-40B4-BE49-F238E27FC236}">
                <a16:creationId xmlns:a16="http://schemas.microsoft.com/office/drawing/2014/main" id="{B2577245-8D5C-46B0-B5B2-78E3D29A1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038" y="5403713"/>
            <a:ext cx="7112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7" name="Picture 10" descr="https://www.inflectra.com/GraphicsViewer.aspx?url=SpiraTest/Integrations/Automated-Testing-Tools.xml&amp;name=wordml://02000006.jpg">
            <a:extLst>
              <a:ext uri="{FF2B5EF4-FFF2-40B4-BE49-F238E27FC236}">
                <a16:creationId xmlns:a16="http://schemas.microsoft.com/office/drawing/2014/main" id="{2615401E-8E20-4354-9B02-471AE2240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4046401"/>
            <a:ext cx="143192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8" name="Picture 12" descr="https://yt3.ggpht.com/-Sv7becnu9sI/AAAAAAAAAAI/AAAAAAAAAAA/OCDkFWGCKBw/s900-c-k-no-rj-c0xffffff/photo.jpg">
            <a:extLst>
              <a:ext uri="{FF2B5EF4-FFF2-40B4-BE49-F238E27FC236}">
                <a16:creationId xmlns:a16="http://schemas.microsoft.com/office/drawing/2014/main" id="{4EF54ACB-1F12-40BB-A06A-D6DA9FF74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738" y="4273413"/>
            <a:ext cx="474662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9" name="Picture 14" descr="https://www.inflectra.com/GraphicsViewer.aspx?url=SpiraTest/Integrations/Automated-Testing-Tools.xml&amp;name=wordml://0300000F.png">
            <a:extLst>
              <a:ext uri="{FF2B5EF4-FFF2-40B4-BE49-F238E27FC236}">
                <a16:creationId xmlns:a16="http://schemas.microsoft.com/office/drawing/2014/main" id="{B18C64E2-8C55-4A54-A81A-80DA73B9C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102" y="5397364"/>
            <a:ext cx="10636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71" name="Picture 18" descr="https://www.inflectra.com/GraphicsViewer.aspx?url=SpiraTest/Integrations/Unit-Test-Frameworks.xml&amp;name=wordml://03000001.png">
            <a:extLst>
              <a:ext uri="{FF2B5EF4-FFF2-40B4-BE49-F238E27FC236}">
                <a16:creationId xmlns:a16="http://schemas.microsoft.com/office/drawing/2014/main" id="{B9F5BBF0-DE6C-46CD-8B0C-6056FCA04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39" y="2252526"/>
            <a:ext cx="8350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72" name="Picture 20" descr="https://www.inflectra.com/GraphicsViewer.aspx?url=SpiraTest/Integrations/Unit-Test-Frameworks.xml&amp;name=wordml://03000003.png">
            <a:extLst>
              <a:ext uri="{FF2B5EF4-FFF2-40B4-BE49-F238E27FC236}">
                <a16:creationId xmlns:a16="http://schemas.microsoft.com/office/drawing/2014/main" id="{8CDE3C59-8A60-49CB-8B02-70F0BAD07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2238239"/>
            <a:ext cx="76993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73" name="Picture 22" descr="https://www.inflectra.com/GraphicsViewer.aspx?url=SpiraTest/Integrations/Unit-Test-Frameworks.xml&amp;name=wordml://03000006.png">
            <a:extLst>
              <a:ext uri="{FF2B5EF4-FFF2-40B4-BE49-F238E27FC236}">
                <a16:creationId xmlns:a16="http://schemas.microsoft.com/office/drawing/2014/main" id="{00D21595-C822-4C31-9494-F8D33CDC4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564" y="2250939"/>
            <a:ext cx="835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74" name="Picture 24" descr="https://www.inflectra.com/GraphicsViewer.aspx?url=SpiraTest/Integrations/Unit-Test-Frameworks.xml&amp;name=wordml://03000008.png">
            <a:extLst>
              <a:ext uri="{FF2B5EF4-FFF2-40B4-BE49-F238E27FC236}">
                <a16:creationId xmlns:a16="http://schemas.microsoft.com/office/drawing/2014/main" id="{7CD7DD61-980A-422B-9BA4-29A2071EC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264" y="2163626"/>
            <a:ext cx="5921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75" name="Picture 26" descr="https://www.inflectra.com/GraphicsViewer.aspx?url=SpiraTest/Integrations/Unit-Test-Frameworks.xml&amp;name=wordml://03000005.png">
            <a:extLst>
              <a:ext uri="{FF2B5EF4-FFF2-40B4-BE49-F238E27FC236}">
                <a16:creationId xmlns:a16="http://schemas.microsoft.com/office/drawing/2014/main" id="{FA19828D-21E7-4DAB-BC2F-AA3124CB4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1" y="2250938"/>
            <a:ext cx="125571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76" name="Picture 28" descr="https://www.inflectra.com/GraphicsViewer.aspx?url=SpiraTest/Integrations/Defect-Tracking-Tools.xml&amp;name=wordml://03000002.png">
            <a:extLst>
              <a:ext uri="{FF2B5EF4-FFF2-40B4-BE49-F238E27FC236}">
                <a16:creationId xmlns:a16="http://schemas.microsoft.com/office/drawing/2014/main" id="{E7B89D46-AD1A-4534-AD31-0C0E0E272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051" y="3273288"/>
            <a:ext cx="10636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79" name="Picture 36" descr="https://www.inflectra.com/GraphicsViewer.aspx?url=SpiraTest/Integrations/Defect-Tracking-Tools.xml&amp;name=wordml://03000009.png">
            <a:extLst>
              <a:ext uri="{FF2B5EF4-FFF2-40B4-BE49-F238E27FC236}">
                <a16:creationId xmlns:a16="http://schemas.microsoft.com/office/drawing/2014/main" id="{97398211-5176-4AE0-9D59-1C32CEA5C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914" y="3282813"/>
            <a:ext cx="43338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80" name="Picture 38" descr="https://wiki.bitnami.com/@api/deki/files/335/=redmine.png?size=thumb">
            <a:extLst>
              <a:ext uri="{FF2B5EF4-FFF2-40B4-BE49-F238E27FC236}">
                <a16:creationId xmlns:a16="http://schemas.microsoft.com/office/drawing/2014/main" id="{25E201E6-B139-4302-AC3A-49C2B4D47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1" y="3122476"/>
            <a:ext cx="530225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81" name="Picture 40" descr="https://encrypted-tbn1.gstatic.com/images?q=tbn:ANd9GcS_UHVJ_lMaHoSLfrwnC_R7owYfEPmSfPT8HbtrD6zeSyIPdjef">
            <a:extLst>
              <a:ext uri="{FF2B5EF4-FFF2-40B4-BE49-F238E27FC236}">
                <a16:creationId xmlns:a16="http://schemas.microsoft.com/office/drawing/2014/main" id="{77170ADF-70DF-40A5-9206-2BC494F7B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726" y="3143113"/>
            <a:ext cx="5302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82" name="Picture 42" descr="https://www.inflectra.com/GraphicsViewer.aspx?url=SpiraTest/Integrations/Requirements-Management-Systems.xml&amp;name=wordml://03000001.png">
            <a:extLst>
              <a:ext uri="{FF2B5EF4-FFF2-40B4-BE49-F238E27FC236}">
                <a16:creationId xmlns:a16="http://schemas.microsoft.com/office/drawing/2014/main" id="{FDE19825-A760-427B-AE30-A7B79E480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25" y="4328975"/>
            <a:ext cx="1905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83" name="Picture 44" descr="https://www.inflectra.com/GraphicsViewer.aspx?url=SpiraTest/Integrations/Requirements-Management-Systems.xml&amp;name=wordml://03000005.png">
            <a:extLst>
              <a:ext uri="{FF2B5EF4-FFF2-40B4-BE49-F238E27FC236}">
                <a16:creationId xmlns:a16="http://schemas.microsoft.com/office/drawing/2014/main" id="{568EF406-80D1-47CF-9710-1DB299973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1" y="4260713"/>
            <a:ext cx="54927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84" name="Picture 46" descr="https://www.inflectra.com/GraphicsViewer.aspx?url=SpiraTest/Integrations/Requirements-Management-Systems.xml&amp;name=wordml://03000003.png">
            <a:extLst>
              <a:ext uri="{FF2B5EF4-FFF2-40B4-BE49-F238E27FC236}">
                <a16:creationId xmlns:a16="http://schemas.microsoft.com/office/drawing/2014/main" id="{8178A0AB-A2F9-44EB-8510-8F3220A3F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4273413"/>
            <a:ext cx="5254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85" name="Picture 48" descr="https://www.inflectra.com/GraphicsViewer.aspx?url=SpiraTest/Integrations/Continuous-Integration-Build-Servers.xml&amp;name=wordml://03000001.png">
            <a:extLst>
              <a:ext uri="{FF2B5EF4-FFF2-40B4-BE49-F238E27FC236}">
                <a16:creationId xmlns:a16="http://schemas.microsoft.com/office/drawing/2014/main" id="{9BDE3264-9EA5-4464-B192-75C7F68F8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3076439"/>
            <a:ext cx="71913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86" name="Picture 50" descr="https://www.inflectra.com/GraphicsViewer.aspx?url=SpiraTest/Integrations/Continuous-Integration-Build-Servers.xml&amp;name=wordml://03000002.png">
            <a:extLst>
              <a:ext uri="{FF2B5EF4-FFF2-40B4-BE49-F238E27FC236}">
                <a16:creationId xmlns:a16="http://schemas.microsoft.com/office/drawing/2014/main" id="{648209DD-0FB2-425E-9893-25F9D18CD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88" y="3187564"/>
            <a:ext cx="1630362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87" name="Picture 52" descr="https://www.inflectra.com/GraphicsViewer.aspx?url=SpiraTest/Integrations/Continuous-Integration-Build-Servers.xml&amp;name=wordml://03000004.png">
            <a:extLst>
              <a:ext uri="{FF2B5EF4-FFF2-40B4-BE49-F238E27FC236}">
                <a16:creationId xmlns:a16="http://schemas.microsoft.com/office/drawing/2014/main" id="{0CD0FEEC-5805-42B2-823C-FD19D7649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88" y="3230426"/>
            <a:ext cx="6096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88" name="Picture 56" descr="https://www.inflectra.com/GraphicsViewer.aspx?url=SpiraTeam/Integrations/Integrated-Development-Environments.xml&amp;name=wordml://03000001.png">
            <a:extLst>
              <a:ext uri="{FF2B5EF4-FFF2-40B4-BE49-F238E27FC236}">
                <a16:creationId xmlns:a16="http://schemas.microsoft.com/office/drawing/2014/main" id="{E3971671-9401-405F-AD96-1F56E79A0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01725"/>
            <a:ext cx="9715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89" name="Picture 58" descr="https://www.inflectra.com/GraphicsViewer.aspx?url=SpiraTeam/Integrations/Integrated-Development-Environments.xml&amp;name=wordml://03000007.png">
            <a:extLst>
              <a:ext uri="{FF2B5EF4-FFF2-40B4-BE49-F238E27FC236}">
                <a16:creationId xmlns:a16="http://schemas.microsoft.com/office/drawing/2014/main" id="{ACAD497D-7BED-48A8-953E-BA922FE9F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1" y="2196963"/>
            <a:ext cx="1444625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90" name="Picture 4" descr="https://www.inflectra.com/GraphicsViewer.aspx?url=SpiraPlan/Integrations/Software-Configuration-Management.xml&amp;name=wordml://03000001.png">
            <a:extLst>
              <a:ext uri="{FF2B5EF4-FFF2-40B4-BE49-F238E27FC236}">
                <a16:creationId xmlns:a16="http://schemas.microsoft.com/office/drawing/2014/main" id="{4BF52CB3-C40C-4823-BFB2-C1F97ADE5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5473564"/>
            <a:ext cx="842962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91" name="Picture 6" descr="https://www.inflectra.com/GraphicsViewer.aspx?url=SpiraPlan/Integrations/Software-Configuration-Management.xml&amp;name=wordml://03000002.png">
            <a:extLst>
              <a:ext uri="{FF2B5EF4-FFF2-40B4-BE49-F238E27FC236}">
                <a16:creationId xmlns:a16="http://schemas.microsoft.com/office/drawing/2014/main" id="{A8F075B5-9B8E-4FE1-8143-474917A86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1" y="5448163"/>
            <a:ext cx="6318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92" name="Picture 8" descr="https://www.inflectra.com/GraphicsViewer.aspx?url=SpiraPlan/Integrations/Software-Configuration-Management.xml&amp;name=wordml://03000003.png">
            <a:extLst>
              <a:ext uri="{FF2B5EF4-FFF2-40B4-BE49-F238E27FC236}">
                <a16:creationId xmlns:a16="http://schemas.microsoft.com/office/drawing/2014/main" id="{DFC96086-97CD-438F-AE39-326E2B337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8" y="5441813"/>
            <a:ext cx="4445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93" name="Picture 10" descr="https://www.inflectra.com/GraphicsViewer.aspx?url=SpiraPlan/Integrations/Software-Configuration-Management.xml&amp;name=wordml://03000005.png">
            <a:extLst>
              <a:ext uri="{FF2B5EF4-FFF2-40B4-BE49-F238E27FC236}">
                <a16:creationId xmlns:a16="http://schemas.microsoft.com/office/drawing/2014/main" id="{86E6E191-200F-4AC8-A3A2-AE68B8531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5425939"/>
            <a:ext cx="5953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94" name="Picture 12" descr="https://www.inflectra.com/GraphicsViewer.aspx?url=SpiraPlan/Integrations/Software-Configuration-Management.xml&amp;name=wordml://03000006.png">
            <a:extLst>
              <a:ext uri="{FF2B5EF4-FFF2-40B4-BE49-F238E27FC236}">
                <a16:creationId xmlns:a16="http://schemas.microsoft.com/office/drawing/2014/main" id="{9128E5F2-D453-4DCE-84E1-FC0DA8E73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4" y="6095864"/>
            <a:ext cx="1677987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F9FF9D-2A1E-4FE1-AE66-41B131A4F920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930" y="5419671"/>
            <a:ext cx="1727601" cy="423779"/>
          </a:xfrm>
          <a:prstGeom prst="rect">
            <a:avLst/>
          </a:prstGeom>
        </p:spPr>
      </p:pic>
      <p:pic>
        <p:nvPicPr>
          <p:cNvPr id="2050" name="Picture 2" descr="https://www.inflectra.com/GraphicsViewer.aspx?url=SpiraTeam/Integrations/Automated-Testing-Tools.xml&amp;name=wordml://03000009.png">
            <a:extLst>
              <a:ext uri="{FF2B5EF4-FFF2-40B4-BE49-F238E27FC236}">
                <a16:creationId xmlns:a16="http://schemas.microsoft.com/office/drawing/2014/main" id="{BA1A5617-256C-4C6C-9241-686CC8984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638" y="4530588"/>
            <a:ext cx="1230636" cy="37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7B9F6E8C-EDC3-417C-B2F9-3D975157F52C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15" y="2163626"/>
            <a:ext cx="542924" cy="5429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6ED2CC-1A28-4644-982A-45492062BB81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065" y="3301794"/>
            <a:ext cx="460444" cy="4604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7D3111-8560-4A73-B2F7-77916EACD456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0" y="3309122"/>
            <a:ext cx="486454" cy="48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97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87D3A-9499-4897-B949-1BB294658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Robotic Process Automation (RPA)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5856BF-39FE-432F-8747-9548786511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Rapise for RPA Projects</a:t>
            </a:r>
          </a:p>
        </p:txBody>
      </p:sp>
    </p:spTree>
    <p:extLst>
      <p:ext uri="{BB962C8B-B14F-4D97-AF65-F5344CB8AC3E}">
        <p14:creationId xmlns:p14="http://schemas.microsoft.com/office/powerpoint/2010/main" val="32666764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2C5CC-AE18-45EC-8611-E962E4C1E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Robotic Process Automation - RPA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6BFE5-7253-457A-8821-1B2EBC8FF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RPA – is a software for automatic manipulation of PC’s user interface.</a:t>
            </a:r>
          </a:p>
          <a:p>
            <a:r>
              <a:rPr lang="en-US" dirty="0"/>
              <a:t>RPA software can do what a real user can do and more.</a:t>
            </a:r>
          </a:p>
        </p:txBody>
      </p:sp>
    </p:spTree>
    <p:extLst>
      <p:ext uri="{BB962C8B-B14F-4D97-AF65-F5344CB8AC3E}">
        <p14:creationId xmlns:p14="http://schemas.microsoft.com/office/powerpoint/2010/main" val="4463052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5E757-05FF-4FD6-9CB2-40E8C8471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RPA Can Do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75D5233-B096-4D12-81A8-85E31EBF369E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06751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DCEAE-C31E-4694-AA0F-F141A33B4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RPA Benefits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07B53CF-E6BB-4C9D-8ABB-81A7677DCCA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09884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63388D-9C9C-44F2-AE1D-E7FFF7A79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Supports Multiple Platforms &amp; Technologies</a:t>
            </a:r>
            <a:endParaRPr lang="en-US" dirty="0"/>
          </a:p>
        </p:txBody>
      </p:sp>
      <p:grpSp>
        <p:nvGrpSpPr>
          <p:cNvPr id="6" name="Group 39">
            <a:extLst>
              <a:ext uri="{FF2B5EF4-FFF2-40B4-BE49-F238E27FC236}">
                <a16:creationId xmlns:a16="http://schemas.microsoft.com/office/drawing/2014/main" id="{9B6239A0-ABF9-4F5A-AEB8-C9AD0F7729F6}"/>
              </a:ext>
            </a:extLst>
          </p:cNvPr>
          <p:cNvGrpSpPr>
            <a:grpSpLocks/>
          </p:cNvGrpSpPr>
          <p:nvPr/>
        </p:nvGrpSpPr>
        <p:grpSpPr bwMode="auto">
          <a:xfrm>
            <a:off x="1930893" y="2909749"/>
            <a:ext cx="8229600" cy="2103438"/>
            <a:chOff x="288" y="1818"/>
            <a:chExt cx="5424" cy="1325"/>
          </a:xfrm>
        </p:grpSpPr>
        <p:sp>
          <p:nvSpPr>
            <p:cNvPr id="7" name="Line 35">
              <a:extLst>
                <a:ext uri="{FF2B5EF4-FFF2-40B4-BE49-F238E27FC236}">
                  <a16:creationId xmlns:a16="http://schemas.microsoft.com/office/drawing/2014/main" id="{620F6289-9035-44C2-B043-C239253E11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2480"/>
              <a:ext cx="5424" cy="1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8" name="Line 36">
              <a:extLst>
                <a:ext uri="{FF2B5EF4-FFF2-40B4-BE49-F238E27FC236}">
                  <a16:creationId xmlns:a16="http://schemas.microsoft.com/office/drawing/2014/main" id="{832396FF-0152-4BAA-8ECD-F7DDCAEE7F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3142"/>
              <a:ext cx="5424" cy="1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9" name="Line 37">
              <a:extLst>
                <a:ext uri="{FF2B5EF4-FFF2-40B4-BE49-F238E27FC236}">
                  <a16:creationId xmlns:a16="http://schemas.microsoft.com/office/drawing/2014/main" id="{29AF93EE-7453-494E-8AAD-2E05822C71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1818"/>
              <a:ext cx="5424" cy="1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10" name="Line 38">
            <a:extLst>
              <a:ext uri="{FF2B5EF4-FFF2-40B4-BE49-F238E27FC236}">
                <a16:creationId xmlns:a16="http://schemas.microsoft.com/office/drawing/2014/main" id="{C90F1486-F10A-4850-A9AB-8404393E82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83693" y="1852474"/>
            <a:ext cx="0" cy="411480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Text Box 16">
            <a:extLst>
              <a:ext uri="{FF2B5EF4-FFF2-40B4-BE49-F238E27FC236}">
                <a16:creationId xmlns:a16="http://schemas.microsoft.com/office/drawing/2014/main" id="{0B36F915-3DD3-4724-BBAE-37E4B2829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693" y="1852474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accent5">
                    <a:lumMod val="75000"/>
                  </a:schemeClr>
                </a:solidFill>
              </a:rPr>
              <a:t>Web Applications</a:t>
            </a:r>
          </a:p>
        </p:txBody>
      </p:sp>
      <p:sp>
        <p:nvSpPr>
          <p:cNvPr id="12" name="Text Box 17">
            <a:extLst>
              <a:ext uri="{FF2B5EF4-FFF2-40B4-BE49-F238E27FC236}">
                <a16:creationId xmlns:a16="http://schemas.microsoft.com/office/drawing/2014/main" id="{1C77AA5F-180E-4003-AF39-7BA14A0E7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693" y="2928799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accent5">
                    <a:lumMod val="75000"/>
                  </a:schemeClr>
                </a:solidFill>
              </a:rPr>
              <a:t>Cross-Platform Technologies</a:t>
            </a:r>
          </a:p>
        </p:txBody>
      </p:sp>
      <p:sp>
        <p:nvSpPr>
          <p:cNvPr id="13" name="Text Box 18">
            <a:extLst>
              <a:ext uri="{FF2B5EF4-FFF2-40B4-BE49-F238E27FC236}">
                <a16:creationId xmlns:a16="http://schemas.microsoft.com/office/drawing/2014/main" id="{9CA88F02-5FC3-4D55-8180-71FFE303A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693" y="5083037"/>
            <a:ext cx="2667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accent5">
                    <a:lumMod val="75000"/>
                  </a:schemeClr>
                </a:solidFill>
              </a:rPr>
              <a:t>Unit Test Frameworks</a:t>
            </a:r>
          </a:p>
        </p:txBody>
      </p:sp>
      <p:sp>
        <p:nvSpPr>
          <p:cNvPr id="14" name="Text Box 19">
            <a:extLst>
              <a:ext uri="{FF2B5EF4-FFF2-40B4-BE49-F238E27FC236}">
                <a16:creationId xmlns:a16="http://schemas.microsoft.com/office/drawing/2014/main" id="{89200971-9258-4D16-9E6D-5E6E2E8B9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693" y="4005124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 dirty="0">
                <a:solidFill>
                  <a:schemeClr val="accent5">
                    <a:lumMod val="75000"/>
                  </a:schemeClr>
                </a:solidFill>
              </a:rPr>
              <a:t>Desktop Applications</a:t>
            </a:r>
          </a:p>
        </p:txBody>
      </p:sp>
      <p:sp>
        <p:nvSpPr>
          <p:cNvPr id="15" name="Text Box 20">
            <a:extLst>
              <a:ext uri="{FF2B5EF4-FFF2-40B4-BE49-F238E27FC236}">
                <a16:creationId xmlns:a16="http://schemas.microsoft.com/office/drawing/2014/main" id="{139828D7-41A8-40B5-B1EF-AB2C7042B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093" y="1852474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accent5">
                    <a:lumMod val="75000"/>
                  </a:schemeClr>
                </a:solidFill>
              </a:rPr>
              <a:t>Mobile Applications</a:t>
            </a:r>
          </a:p>
        </p:txBody>
      </p:sp>
      <p:sp>
        <p:nvSpPr>
          <p:cNvPr id="16" name="Text Box 21">
            <a:extLst>
              <a:ext uri="{FF2B5EF4-FFF2-40B4-BE49-F238E27FC236}">
                <a16:creationId xmlns:a16="http://schemas.microsoft.com/office/drawing/2014/main" id="{68D46700-2259-4F2E-8415-17372F573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093" y="2928799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accent5">
                    <a:lumMod val="75000"/>
                  </a:schemeClr>
                </a:solidFill>
              </a:rPr>
              <a:t>Windows Applications</a:t>
            </a:r>
          </a:p>
        </p:txBody>
      </p:sp>
      <p:sp>
        <p:nvSpPr>
          <p:cNvPr id="17" name="Text Box 22">
            <a:extLst>
              <a:ext uri="{FF2B5EF4-FFF2-40B4-BE49-F238E27FC236}">
                <a16:creationId xmlns:a16="http://schemas.microsoft.com/office/drawing/2014/main" id="{E2C63DFE-2D70-468E-B67A-C9B21D393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093" y="5083037"/>
            <a:ext cx="2667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accent5">
                    <a:lumMod val="75000"/>
                  </a:schemeClr>
                </a:solidFill>
              </a:rPr>
              <a:t>Integrations</a:t>
            </a:r>
          </a:p>
        </p:txBody>
      </p:sp>
      <p:sp>
        <p:nvSpPr>
          <p:cNvPr id="18" name="Text Box 23">
            <a:extLst>
              <a:ext uri="{FF2B5EF4-FFF2-40B4-BE49-F238E27FC236}">
                <a16:creationId xmlns:a16="http://schemas.microsoft.com/office/drawing/2014/main" id="{9F8F3C99-E121-43EC-AB16-F57F4C8FF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093" y="4005124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 dirty="0">
                <a:solidFill>
                  <a:schemeClr val="accent5">
                    <a:lumMod val="75000"/>
                  </a:schemeClr>
                </a:solidFill>
              </a:rPr>
              <a:t>Web Applications</a:t>
            </a:r>
          </a:p>
        </p:txBody>
      </p:sp>
      <p:pic>
        <p:nvPicPr>
          <p:cNvPr id="19" name="Picture 2" descr="https://www.inflectra.com/GraphicsViewer.aspx?url=SpiraTest/Integrations/Automated-Testing-Tools.xml&amp;name=wordml://03000001.png">
            <a:extLst>
              <a:ext uri="{FF2B5EF4-FFF2-40B4-BE49-F238E27FC236}">
                <a16:creationId xmlns:a16="http://schemas.microsoft.com/office/drawing/2014/main" id="{C6774DF7-40B2-4F58-884D-5EF47A7AD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493" y="5357674"/>
            <a:ext cx="6238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https://www.inflectra.com/GraphicsViewer.aspx?url=SpiraTest/Integrations/Automated-Testing-Tools.xml&amp;name=wordml://03000002.png">
            <a:extLst>
              <a:ext uri="{FF2B5EF4-FFF2-40B4-BE49-F238E27FC236}">
                <a16:creationId xmlns:a16="http://schemas.microsoft.com/office/drawing/2014/main" id="{E5EA01E8-7B1A-4193-A763-B2390D605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56" y="5448162"/>
            <a:ext cx="14382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8" descr="https://www.inflectra.com/GraphicsViewer.aspx?url=SpiraTest/Integrations/Unit-Test-Frameworks.xml&amp;name=wordml://03000001.png">
            <a:extLst>
              <a:ext uri="{FF2B5EF4-FFF2-40B4-BE49-F238E27FC236}">
                <a16:creationId xmlns:a16="http://schemas.microsoft.com/office/drawing/2014/main" id="{DFA75443-428A-483E-B865-FBDC9AE5D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893" y="5433874"/>
            <a:ext cx="8350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Windows">
            <a:extLst>
              <a:ext uri="{FF2B5EF4-FFF2-40B4-BE49-F238E27FC236}">
                <a16:creationId xmlns:a16="http://schemas.microsoft.com/office/drawing/2014/main" id="{80658E85-14CC-4CE9-93C0-4FE44E505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931" y="3300274"/>
            <a:ext cx="183832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>
            <a:extLst>
              <a:ext uri="{FF2B5EF4-FFF2-40B4-BE49-F238E27FC236}">
                <a16:creationId xmlns:a16="http://schemas.microsoft.com/office/drawing/2014/main" id="{EC25BB7C-B943-47E9-91D2-83416E9DF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406" y="3036749"/>
            <a:ext cx="15017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D124033F-EE86-4298-AE65-C4DD3E518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518" y="3568562"/>
            <a:ext cx="177165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1">
            <a:extLst>
              <a:ext uri="{FF2B5EF4-FFF2-40B4-BE49-F238E27FC236}">
                <a16:creationId xmlns:a16="http://schemas.microsoft.com/office/drawing/2014/main" id="{5A07204D-CE4D-4A8F-AB64-5594D16A8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818" y="2235062"/>
            <a:ext cx="268922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Apple iOS">
            <a:extLst>
              <a:ext uri="{FF2B5EF4-FFF2-40B4-BE49-F238E27FC236}">
                <a16:creationId xmlns:a16="http://schemas.microsoft.com/office/drawing/2014/main" id="{A5FF3407-118F-4B80-8C62-A2140794C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593" y="2160449"/>
            <a:ext cx="1417638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4000D300-2673-48F1-B534-8CFBE9079E2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143" y="5360849"/>
            <a:ext cx="17557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>
            <a:extLst>
              <a:ext uri="{FF2B5EF4-FFF2-40B4-BE49-F238E27FC236}">
                <a16:creationId xmlns:a16="http://schemas.microsoft.com/office/drawing/2014/main" id="{CF4806F6-8E6D-4826-AC78-73DC1697FBF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893" y="3257412"/>
            <a:ext cx="77946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">
            <a:extLst>
              <a:ext uri="{FF2B5EF4-FFF2-40B4-BE49-F238E27FC236}">
                <a16:creationId xmlns:a16="http://schemas.microsoft.com/office/drawing/2014/main" id="{D4F6B04C-1C36-4C91-80EA-77E04FBF231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306" y="3243124"/>
            <a:ext cx="1117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8" descr="https://www.inflectra.com/GraphicsViewer.aspx?url=SpiraTeam/Integrations/Integrated-Development-Environments.xml&amp;name=wordml://03000007.png">
            <a:extLst>
              <a:ext uri="{FF2B5EF4-FFF2-40B4-BE49-F238E27FC236}">
                <a16:creationId xmlns:a16="http://schemas.microsoft.com/office/drawing/2014/main" id="{2C2B5DCF-B631-4901-8FDC-2E1042C3E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293" y="3271699"/>
            <a:ext cx="1320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">
            <a:extLst>
              <a:ext uri="{FF2B5EF4-FFF2-40B4-BE49-F238E27FC236}">
                <a16:creationId xmlns:a16="http://schemas.microsoft.com/office/drawing/2014/main" id="{F387A9DE-97A0-43A4-A451-58E71367A80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968" y="4305162"/>
            <a:ext cx="1574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6">
            <a:extLst>
              <a:ext uri="{FF2B5EF4-FFF2-40B4-BE49-F238E27FC236}">
                <a16:creationId xmlns:a16="http://schemas.microsoft.com/office/drawing/2014/main" id="{D50C69EB-CBA5-4170-A586-C44854C8AE6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218" y="4367074"/>
            <a:ext cx="1692275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8">
            <a:extLst>
              <a:ext uri="{FF2B5EF4-FFF2-40B4-BE49-F238E27FC236}">
                <a16:creationId xmlns:a16="http://schemas.microsoft.com/office/drawing/2014/main" id="{8EC795E8-4A1F-40FC-8FEC-220ECBC82EF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068" y="5433874"/>
            <a:ext cx="22320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30DB9A1-C4EB-493D-8479-A74F9DAEA77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172818" y="2136583"/>
            <a:ext cx="1963082" cy="60965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5AF28A2-0FE5-46EE-905B-9BC92F68107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593" y="4263563"/>
            <a:ext cx="1222378" cy="76738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A074C4B0-CAD7-4C17-941E-268F271EFEB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736" y="4284524"/>
            <a:ext cx="1961055" cy="61684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2FEA5B5-6E8B-46DD-8C1B-498C4B33C8B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096" y="4058019"/>
            <a:ext cx="1038074" cy="88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835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87D3A-9499-4897-B949-1BB294658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Inflectra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E50FC0-16FD-4690-8579-7C6BC39A75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923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FA4814-55C9-4B8A-9964-6F28A334B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Rapise Visual Language (RVL)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787026-0667-4C0A-8E4C-7A7440C0F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31293"/>
            <a:ext cx="10515600" cy="1045670"/>
          </a:xfrm>
        </p:spPr>
        <p:txBody>
          <a:bodyPr/>
          <a:lstStyle/>
          <a:p>
            <a:r>
              <a:rPr lang="en-US" dirty="0"/>
              <a:t>Easier to use by analysts vs. programmers</a:t>
            </a:r>
          </a:p>
          <a:p>
            <a:r>
              <a:rPr lang="en-US" dirty="0"/>
              <a:t>Easier to maintain.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C5006A-FAEA-40B8-9FA2-8D5ACA95A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764" y="1526959"/>
            <a:ext cx="8279167" cy="336252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636166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F7DBF-8F66-4C1A-B46F-90E78E5A4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Orchestration with SpiraTeam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3E696-B1A7-476F-BDAB-13F12C9C7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DBC2F5D2-606E-4A7F-9702-8A187590F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87" y="1814975"/>
            <a:ext cx="7799173" cy="405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590C61-A23C-4BE4-A007-C52A3E53C1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406" y="1438182"/>
            <a:ext cx="4206752" cy="25975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0926F4-76CC-4199-963A-747B88DBCD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406" y="4189766"/>
            <a:ext cx="4329622" cy="199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378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0251F-0F6E-4A23-8CB8-7E66D6E36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RPA Scenarios &amp;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655AE-9CB9-408C-8B3F-935B1CC00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Fill a form based on data in external file</a:t>
            </a:r>
          </a:p>
          <a:p>
            <a:r>
              <a:rPr lang="en-US" dirty="0"/>
              <a:t>Create a record from incoming email</a:t>
            </a:r>
          </a:p>
          <a:p>
            <a:r>
              <a:rPr lang="en-US" dirty="0"/>
              <a:t>Import data from a spreadsheet or third-party system</a:t>
            </a:r>
          </a:p>
          <a:p>
            <a:r>
              <a:rPr lang="en-US" dirty="0"/>
              <a:t>Web scraping</a:t>
            </a:r>
          </a:p>
          <a:p>
            <a:r>
              <a:rPr lang="en-US" dirty="0"/>
              <a:t>Screen scraping</a:t>
            </a:r>
          </a:p>
          <a:p>
            <a:r>
              <a:rPr lang="en-US" dirty="0"/>
              <a:t>Terminal automation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66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C2582-6D60-47CE-B737-FCD92A2F5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Use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9E569-0A18-4E3F-A0E9-2959D5C71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3313"/>
            <a:ext cx="10515600" cy="1798360"/>
          </a:xfrm>
        </p:spPr>
        <p:txBody>
          <a:bodyPr/>
          <a:lstStyle/>
          <a:p>
            <a:r>
              <a:rPr lang="en-US" dirty="0"/>
              <a:t>Importing categories, vendors and products from Excel spreadsheet</a:t>
            </a:r>
          </a:p>
          <a:p>
            <a:r>
              <a:rPr lang="en-US" dirty="0"/>
              <a:t>(see </a:t>
            </a:r>
            <a:r>
              <a:rPr lang="en-US" dirty="0">
                <a:latin typeface="+mj-lt"/>
                <a:hlinkClick r:id="rId2"/>
              </a:rPr>
              <a:t>https://youtu.be/L_2ibVvPTJA</a:t>
            </a:r>
            <a:r>
              <a:rPr lang="en-US" dirty="0"/>
              <a:t>)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86B7EC-9451-4465-B35B-86C785CE19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56" y="3257284"/>
            <a:ext cx="4984487" cy="2608960"/>
          </a:xfrm>
          <a:prstGeom prst="rect">
            <a:avLst/>
          </a:prstGeom>
          <a:ln>
            <a:solidFill>
              <a:srgbClr val="93A1A1"/>
            </a:solidFill>
          </a:ln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A0422BEA-E2DD-4453-8A56-3ECC99882F4F}"/>
              </a:ext>
            </a:extLst>
          </p:cNvPr>
          <p:cNvSpPr/>
          <p:nvPr/>
        </p:nvSpPr>
        <p:spPr>
          <a:xfrm>
            <a:off x="5823751" y="4367813"/>
            <a:ext cx="870012" cy="443884"/>
          </a:xfrm>
          <a:prstGeom prst="rightArrow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8C7310-D02C-436E-803A-93CB7430A1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3718" y="3077611"/>
            <a:ext cx="4618027" cy="278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795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10325B1-6644-4BA1-AB2E-BBEE71248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?</a:t>
            </a:r>
          </a:p>
        </p:txBody>
      </p:sp>
    </p:spTree>
    <p:extLst>
      <p:ext uri="{BB962C8B-B14F-4D97-AF65-F5344CB8AC3E}">
        <p14:creationId xmlns:p14="http://schemas.microsoft.com/office/powerpoint/2010/main" val="2652133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6D430-C61E-4A4F-B638-8B0137B87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am 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F7055-0F3C-48AD-8BFB-D79B73DC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66085" cy="4351338"/>
          </a:xfrm>
        </p:spPr>
        <p:txBody>
          <a:bodyPr>
            <a:normAutofit/>
          </a:bodyPr>
          <a:lstStyle/>
          <a:p>
            <a:r>
              <a:rPr lang="en-US" dirty="0"/>
              <a:t>Originally from Swansea, Wales</a:t>
            </a:r>
          </a:p>
          <a:p>
            <a:pPr lvl="1"/>
            <a:r>
              <a:rPr lang="en-US" dirty="0"/>
              <a:t>Twin City of Mannheim</a:t>
            </a:r>
          </a:p>
          <a:p>
            <a:r>
              <a:rPr lang="en-US" dirty="0"/>
              <a:t>Learned to Program Computers at age 8, BBC Micro 32K Basic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r>
              <a:rPr lang="en-US" dirty="0">
                <a:sym typeface="Wingdings" panose="05000000000000000000" pitchFamily="2" charset="2"/>
              </a:rPr>
              <a:t>Moved to Boston, MA in 1998</a:t>
            </a:r>
          </a:p>
          <a:p>
            <a:r>
              <a:rPr lang="en-US" dirty="0">
                <a:sym typeface="Wingdings" panose="05000000000000000000" pitchFamily="2" charset="2"/>
              </a:rPr>
              <a:t>Worked at Sapient in Boston, LA, DC</a:t>
            </a:r>
          </a:p>
          <a:p>
            <a:r>
              <a:rPr lang="en-US" dirty="0">
                <a:sym typeface="Wingdings" panose="05000000000000000000" pitchFamily="2" charset="2"/>
              </a:rPr>
              <a:t>Inflectra Started in 2006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406CCF-BB42-4381-9B76-61B6B3AEA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8352" y="1578723"/>
            <a:ext cx="3165448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74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3E7D39-5D4D-402E-B230-F17A4335E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We?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8B2983-60A0-4056-BF42-4BFC9CF25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8082"/>
            <a:ext cx="10515600" cy="4658881"/>
          </a:xfrm>
        </p:spPr>
        <p:txBody>
          <a:bodyPr/>
          <a:lstStyle/>
          <a:p>
            <a:r>
              <a:rPr lang="en-US" dirty="0"/>
              <a:t>Software company with HQ in Washington, DC, USA</a:t>
            </a:r>
          </a:p>
          <a:p>
            <a:r>
              <a:rPr lang="en-US" dirty="0"/>
              <a:t>Sales Offices and Partners around the world</a:t>
            </a:r>
          </a:p>
          <a:p>
            <a:r>
              <a:rPr lang="en-US" dirty="0"/>
              <a:t>5,000+ customers, 80,000+ users, in 100+ countries</a:t>
            </a:r>
          </a:p>
          <a:p>
            <a:r>
              <a:rPr lang="en-US" dirty="0"/>
              <a:t>Founded in 2006, grown organically since then</a:t>
            </a:r>
          </a:p>
          <a:p>
            <a:pPr lvl="1"/>
            <a:r>
              <a:rPr lang="en-US" dirty="0"/>
              <a:t>No Venture Capital or Private Equity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ED5D62-AB8A-4070-BA58-EB4D5F7C82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756" y="4056464"/>
            <a:ext cx="6829372" cy="231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032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61C5738-965F-4A93-9059-637D59B1B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Core Values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E95278F-93F9-4353-82F1-106B945A2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en-US" sz="4000" b="1" dirty="0">
                <a:latin typeface="Josefin Sans" pitchFamily="2" charset="0"/>
              </a:rPr>
              <a:t>Build for Our Users, </a:t>
            </a:r>
            <a:r>
              <a:rPr lang="en-US" sz="4000" b="1" u="sng" dirty="0">
                <a:latin typeface="Josefin Sans" pitchFamily="2" charset="0"/>
              </a:rPr>
              <a:t>Not</a:t>
            </a:r>
            <a:r>
              <a:rPr lang="en-US" sz="4000" b="1" dirty="0">
                <a:latin typeface="Josefin Sans" pitchFamily="2" charset="0"/>
              </a:rPr>
              <a:t> for Wall Street</a:t>
            </a:r>
          </a:p>
          <a:p>
            <a:pPr marL="571500" indent="-571500"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en-US" sz="4000" b="1" dirty="0">
                <a:latin typeface="Josefin Sans" pitchFamily="2" charset="0"/>
              </a:rPr>
              <a:t>We Just Get It Done</a:t>
            </a:r>
          </a:p>
          <a:p>
            <a:pPr marL="571500" indent="-571500"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en-US" sz="4000" b="1" dirty="0">
                <a:latin typeface="Josefin Sans" pitchFamily="2" charset="0"/>
              </a:rPr>
              <a:t>Family and Life Flexibility</a:t>
            </a:r>
          </a:p>
          <a:p>
            <a:pPr marL="571500" indent="-571500"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en-US" sz="4000" b="1" dirty="0">
                <a:latin typeface="Josefin Sans" pitchFamily="2" charset="0"/>
              </a:rPr>
              <a:t>Enabling “Second Acts”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74032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13216-A375-49C2-A36D-83C4B4674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Partnership with PTA &amp; DATIS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0302C-7258-4F8D-93D6-D7A06D0B4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2010 - Started with a call - Dennis Haßlöcher and Adam</a:t>
            </a:r>
          </a:p>
          <a:p>
            <a:r>
              <a:rPr lang="en-US" dirty="0"/>
              <a:t>2011 – Partnership between PTA and Inflectra Signed</a:t>
            </a:r>
          </a:p>
          <a:p>
            <a:r>
              <a:rPr lang="en-US" dirty="0"/>
              <a:t>2016 – DATIS Hosting for EU Customers</a:t>
            </a:r>
          </a:p>
          <a:p>
            <a:r>
              <a:rPr lang="en-US" dirty="0"/>
              <a:t>2017 – Inflectra User Summit in Mannheim</a:t>
            </a:r>
          </a:p>
          <a:p>
            <a:r>
              <a:rPr lang="en-US" dirty="0"/>
              <a:t>2018 - Inflectra.de created, supported by DATIS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88D133-D1FA-4C7C-BF15-D82576724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4915300"/>
            <a:ext cx="3238500" cy="68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A2B82D-1836-46EA-9629-CDD9894023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694" y="4810524"/>
            <a:ext cx="1638300" cy="8953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A8CCD9-2EFB-498C-96F5-060D7059A8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613" y="4543231"/>
            <a:ext cx="3636604" cy="12346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EC785B-BD29-4C65-8270-93F732BD6DD8}"/>
              </a:ext>
            </a:extLst>
          </p:cNvPr>
          <p:cNvSpPr txBox="1"/>
          <p:nvPr/>
        </p:nvSpPr>
        <p:spPr>
          <a:xfrm>
            <a:off x="3404358" y="4917918"/>
            <a:ext cx="373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8F9CB6-20E5-49A0-AE21-80660BFEB097}"/>
              </a:ext>
            </a:extLst>
          </p:cNvPr>
          <p:cNvSpPr txBox="1"/>
          <p:nvPr/>
        </p:nvSpPr>
        <p:spPr>
          <a:xfrm>
            <a:off x="7516208" y="4919396"/>
            <a:ext cx="373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867206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E8C301-0192-4924-AE51-CB781CBC8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Inflectra Ecosystem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C03AE6-579E-4C3F-A749-B7013208A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109" y="1385028"/>
            <a:ext cx="10515600" cy="487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838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>
            <a:extLst>
              <a:ext uri="{FF2B5EF4-FFF2-40B4-BE49-F238E27FC236}">
                <a16:creationId xmlns:a16="http://schemas.microsoft.com/office/drawing/2014/main" id="{353F5278-2127-4C22-997A-2B6A4564CF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dirty="0"/>
              <a:t>How the Products Fit Together…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68C1F56-FCBE-4759-890A-9D653D581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6575" y="2318239"/>
            <a:ext cx="6115050" cy="31623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2">
                <a:lumMod val="25000"/>
                <a:lumOff val="75000"/>
              </a:schemeClr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dirty="0">
                <a:solidFill>
                  <a:srgbClr val="F79910"/>
                </a:solidFill>
              </a:rPr>
              <a:t>SpiraPlan®</a:t>
            </a:r>
          </a:p>
          <a:p>
            <a:pPr algn="ctr">
              <a:defRPr/>
            </a:pPr>
            <a:r>
              <a:rPr lang="en-US" dirty="0">
                <a:solidFill>
                  <a:srgbClr val="5F5F5F"/>
                </a:solidFill>
              </a:rPr>
              <a:t>Agile Program &amp; Portfolio Management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CE09A13E-A644-4EAA-B6DB-AB371C814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875" y="3118339"/>
            <a:ext cx="5772150" cy="23241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2">
                <a:lumMod val="25000"/>
                <a:lumOff val="75000"/>
              </a:schemeClr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dirty="0">
                <a:solidFill>
                  <a:srgbClr val="F79910"/>
                </a:solidFill>
              </a:rPr>
              <a:t>SpiraTeam®</a:t>
            </a:r>
          </a:p>
          <a:p>
            <a:pPr algn="ctr">
              <a:defRPr/>
            </a:pPr>
            <a:r>
              <a:rPr lang="en-US" dirty="0">
                <a:solidFill>
                  <a:srgbClr val="5F5F5F"/>
                </a:solidFill>
              </a:rPr>
              <a:t>Application Lifecycle Management (ALM)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7409FD07-74BD-478F-8FA9-3D264204C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2325" y="3937489"/>
            <a:ext cx="5429250" cy="971550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2">
                <a:lumMod val="25000"/>
                <a:lumOff val="75000"/>
              </a:schemeClr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79910"/>
                </a:solidFill>
              </a:rPr>
              <a:t>SpiraTest®</a:t>
            </a:r>
          </a:p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Requirements, Test Management</a:t>
            </a:r>
          </a:p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&amp; Bug Tracking</a:t>
            </a: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D08A2A23-AAE3-4DEC-9920-2DB5A111A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8475" y="1480039"/>
            <a:ext cx="6115050" cy="6858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2">
                <a:lumMod val="25000"/>
                <a:lumOff val="7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79910"/>
                </a:solidFill>
              </a:rPr>
              <a:t>KronoDesk</a:t>
            </a:r>
            <a:r>
              <a:rPr lang="en-US" baseline="30000" dirty="0">
                <a:solidFill>
                  <a:srgbClr val="F79910"/>
                </a:solidFill>
              </a:rPr>
              <a:t>®</a:t>
            </a:r>
          </a:p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IT Support &amp; Help Desk Ticketing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27C6E931-ECC7-40CC-89E7-3D5A6ACD7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6575" y="5594839"/>
            <a:ext cx="6115050" cy="6858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2">
                <a:lumMod val="25000"/>
                <a:lumOff val="75000"/>
              </a:schemeClr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79910"/>
                </a:solidFill>
              </a:rPr>
              <a:t>Rapise® </a:t>
            </a:r>
          </a:p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Test Automation (Web, GUI, Services)</a:t>
            </a: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C6F3698B-3B87-4C95-B118-866210140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2325" y="4985239"/>
            <a:ext cx="5429250" cy="3429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2">
                <a:lumMod val="25000"/>
                <a:lumOff val="75000"/>
              </a:schemeClr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79910"/>
                </a:solidFill>
              </a:rPr>
              <a:t>TaraVault®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Source Code Management</a:t>
            </a:r>
          </a:p>
        </p:txBody>
      </p:sp>
    </p:spTree>
    <p:extLst>
      <p:ext uri="{BB962C8B-B14F-4D97-AF65-F5344CB8AC3E}">
        <p14:creationId xmlns:p14="http://schemas.microsoft.com/office/powerpoint/2010/main" val="1324549279"/>
      </p:ext>
    </p:extLst>
  </p:cSld>
  <p:clrMapOvr>
    <a:masterClrMapping/>
  </p:clrMapOvr>
</p:sld>
</file>

<file path=ppt/theme/theme1.xml><?xml version="1.0" encoding="utf-8"?>
<a:theme xmlns:a="http://schemas.openxmlformats.org/drawingml/2006/main" name="Inflectra content">
  <a:themeElements>
    <a:clrScheme name="Custom 3">
      <a:dk1>
        <a:srgbClr val="073642"/>
      </a:dk1>
      <a:lt1>
        <a:srgbClr val="FDCB26"/>
      </a:lt1>
      <a:dk2>
        <a:srgbClr val="073642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nflectra fonts">
      <a:majorFont>
        <a:latin typeface="Josefin Sans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flectra Powerpoint Template-Wide.potx" id="{C60C6943-42C1-4A19-9661-13C4386DFE4D}" vid="{069FC592-E20D-44F7-BA8A-96969F8231E4}"/>
    </a:ext>
  </a:extLst>
</a:theme>
</file>

<file path=ppt/theme/theme2.xml><?xml version="1.0" encoding="utf-8"?>
<a:theme xmlns:a="http://schemas.openxmlformats.org/drawingml/2006/main" name="Inflectra titles">
  <a:themeElements>
    <a:clrScheme name="Inflectra Colors">
      <a:dk1>
        <a:srgbClr val="073642"/>
      </a:dk1>
      <a:lt1>
        <a:srgbClr val="FDCB26"/>
      </a:lt1>
      <a:dk2>
        <a:srgbClr val="586E75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nflectra fonts">
      <a:majorFont>
        <a:latin typeface="Josefin Sans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flectra Powerpoint Template-Wide.potx" id="{C60C6943-42C1-4A19-9661-13C4386DFE4D}" vid="{EB6E1207-8B08-4C7E-98F5-7D295CC2580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Inflectra Powerpoint Template-Wide</Template>
  <TotalTime>175</TotalTime>
  <Words>721</Words>
  <Application>Microsoft Office PowerPoint</Application>
  <PresentationFormat>Widescreen</PresentationFormat>
  <Paragraphs>181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Kanit</vt:lpstr>
      <vt:lpstr>Wingdings</vt:lpstr>
      <vt:lpstr>Arial</vt:lpstr>
      <vt:lpstr>Josefin Sans</vt:lpstr>
      <vt:lpstr>Times</vt:lpstr>
      <vt:lpstr>Calibri</vt:lpstr>
      <vt:lpstr>Inflectra content</vt:lpstr>
      <vt:lpstr>Inflectra titles</vt:lpstr>
      <vt:lpstr>Ensuring Project Success with SpiraTeam &amp; Rapise</vt:lpstr>
      <vt:lpstr>Agenda</vt:lpstr>
      <vt:lpstr>Overview of Inflectra</vt:lpstr>
      <vt:lpstr>Who am I?</vt:lpstr>
      <vt:lpstr>Who Are We?</vt:lpstr>
      <vt:lpstr>Our Core Values</vt:lpstr>
      <vt:lpstr>Our Partnership with PTA &amp; DATIS</vt:lpstr>
      <vt:lpstr>The Inflectra Ecosystem</vt:lpstr>
      <vt:lpstr>How the Products Fit Together…</vt:lpstr>
      <vt:lpstr>Representative Customers</vt:lpstr>
      <vt:lpstr>SpiraTeam</vt:lpstr>
      <vt:lpstr>The Agile Approach</vt:lpstr>
      <vt:lpstr>SpiraTeam = Dev + Test + Plan</vt:lpstr>
      <vt:lpstr>Project &amp; Program Dashboards</vt:lpstr>
      <vt:lpstr>Requirements &amp; Test Traceability</vt:lpstr>
      <vt:lpstr>Requirements Traceability</vt:lpstr>
      <vt:lpstr>Test &amp; Quality Management</vt:lpstr>
      <vt:lpstr>Audit Logging &amp; Trail</vt:lpstr>
      <vt:lpstr>Speed and Agility with Traceability</vt:lpstr>
      <vt:lpstr>Fully Mobile Responsive</vt:lpstr>
      <vt:lpstr>AI-Based Testing?</vt:lpstr>
      <vt:lpstr>Program Management – SpiraPlan</vt:lpstr>
      <vt:lpstr>SpiraPlan - Enterprise Risk Management</vt:lpstr>
      <vt:lpstr>SpiraTeam Integration Options</vt:lpstr>
      <vt:lpstr>Robotic Process Automation (RPA)</vt:lpstr>
      <vt:lpstr>Robotic Process Automation - RPA</vt:lpstr>
      <vt:lpstr>What RPA Can Do</vt:lpstr>
      <vt:lpstr>RPA Benefits</vt:lpstr>
      <vt:lpstr>Supports Multiple Platforms &amp; Technologies</vt:lpstr>
      <vt:lpstr>Rapise Visual Language (RVL)</vt:lpstr>
      <vt:lpstr>Process Orchestration with SpiraTeam</vt:lpstr>
      <vt:lpstr>RPA Scenarios &amp; Tasks</vt:lpstr>
      <vt:lpstr>Example Use Case</vt:lpstr>
      <vt:lpstr>Questions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Sandman</dc:creator>
  <cp:lastModifiedBy>Adam Sandman</cp:lastModifiedBy>
  <cp:revision>32</cp:revision>
  <cp:lastPrinted>2017-03-07T16:58:37Z</cp:lastPrinted>
  <dcterms:created xsi:type="dcterms:W3CDTF">2018-11-07T14:53:45Z</dcterms:created>
  <dcterms:modified xsi:type="dcterms:W3CDTF">2018-11-16T18:41:51Z</dcterms:modified>
</cp:coreProperties>
</file>